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425" r:id="rId2"/>
    <p:sldId id="439" r:id="rId3"/>
    <p:sldId id="437" r:id="rId4"/>
    <p:sldId id="474" r:id="rId5"/>
    <p:sldId id="429" r:id="rId6"/>
    <p:sldId id="442" r:id="rId7"/>
    <p:sldId id="448" r:id="rId8"/>
    <p:sldId id="449" r:id="rId9"/>
    <p:sldId id="405" r:id="rId10"/>
    <p:sldId id="475" r:id="rId11"/>
    <p:sldId id="460" r:id="rId12"/>
    <p:sldId id="454" r:id="rId13"/>
    <p:sldId id="456" r:id="rId14"/>
    <p:sldId id="466" r:id="rId15"/>
    <p:sldId id="468" r:id="rId16"/>
    <p:sldId id="469" r:id="rId17"/>
    <p:sldId id="470" r:id="rId18"/>
    <p:sldId id="412" r:id="rId19"/>
    <p:sldId id="432" r:id="rId20"/>
    <p:sldId id="414" r:id="rId21"/>
    <p:sldId id="464" r:id="rId22"/>
    <p:sldId id="463" r:id="rId23"/>
    <p:sldId id="415" r:id="rId24"/>
    <p:sldId id="4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F7"/>
    <a:srgbClr val="C00000"/>
    <a:srgbClr val="FFFFFF"/>
    <a:srgbClr val="9C309F"/>
    <a:srgbClr val="007A36"/>
    <a:srgbClr val="FF0000"/>
    <a:srgbClr val="000000"/>
    <a:srgbClr val="4B1071"/>
    <a:srgbClr val="00662E"/>
    <a:srgbClr val="F1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74F264-E7A9-6E4D-AE16-BF81D7A895BD}" v="14607" dt="2022-10-24T14:37:59.880"/>
    <p1510:client id="{A7BA8A6B-19CC-5E42-990D-534388884D96}" v="21361" dt="2022-10-24T16:55:10.332"/>
    <p1510:client id="{FA830C3D-3C64-8A47-B295-BD833FD2EBB5}" v="299" dt="2022-10-24T16:57:57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18"/>
    <p:restoredTop sz="67786"/>
  </p:normalViewPr>
  <p:slideViewPr>
    <p:cSldViewPr snapToGrid="0">
      <p:cViewPr varScale="1">
        <p:scale>
          <a:sx n="138" d="100"/>
          <a:sy n="138" d="100"/>
        </p:scale>
        <p:origin x="4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AB7C7-130C-6F45-9F08-BDE53F0842A0}" type="datetimeFigureOut">
              <a:rPr lang="en-US" smtClean="0"/>
              <a:t>11/1/22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A93A6-B4AC-6047-BC47-32F30B446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A93A6-B4AC-6047-BC47-32F30B446D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63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A93A6-B4AC-6047-BC47-32F30B446D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09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A93A6-B4AC-6047-BC47-32F30B446D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46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A93A6-B4AC-6047-BC47-32F30B446D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50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A93A6-B4AC-6047-BC47-32F30B446D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11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A93A6-B4AC-6047-BC47-32F30B446D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11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A93A6-B4AC-6047-BC47-32F30B446D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73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A93A6-B4AC-6047-BC47-32F30B446D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91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A93A6-B4AC-6047-BC47-32F30B446D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79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A93A6-B4AC-6047-BC47-32F30B446D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83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A93A6-B4AC-6047-BC47-32F30B446D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08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C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A93A6-B4AC-6047-BC47-32F30B446D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4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A93A6-B4AC-6047-BC47-32F30B446D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680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A93A6-B4AC-6047-BC47-32F30B446D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28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A93A6-B4AC-6047-BC47-32F30B446D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61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A93A6-B4AC-6047-BC47-32F30B446D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9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A93A6-B4AC-6047-BC47-32F30B446D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02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A93A6-B4AC-6047-BC47-32F30B446D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77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A93A6-B4AC-6047-BC47-32F30B446D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35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A93A6-B4AC-6047-BC47-32F30B446D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82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A93A6-B4AC-6047-BC47-32F30B446D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61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A93A6-B4AC-6047-BC47-32F30B446D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ECAA4-A6C7-C4E9-5DDB-5B7B72168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99DC4-1DF9-FE4A-10A6-871F7FDA5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DBD67-7E2C-169A-EA66-955CE5828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CFAF-94C9-2043-A653-9F594CBEFD8A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427A-53E1-0F37-BF63-187FC3C66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11B6C-FBC9-935F-D3B9-911CDAD24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101C-1042-C84D-92A9-2DC5C14F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1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AFAC5-1254-8901-27F7-A88FCDC9A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11D5BB-96FF-4341-7635-6BCA9C57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095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87C6DD-2BB5-0D0C-4B64-EC1605370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20;p11">
            <a:extLst>
              <a:ext uri="{FF2B5EF4-FFF2-40B4-BE49-F238E27FC236}">
                <a16:creationId xmlns:a16="http://schemas.microsoft.com/office/drawing/2014/main" id="{BDFD7CAB-A4F3-0767-70E6-1CE30E13943D}"/>
              </a:ext>
            </a:extLst>
          </p:cNvPr>
          <p:cNvPicPr preferRelativeResize="0"/>
          <p:nvPr userDrawn="1"/>
        </p:nvPicPr>
        <p:blipFill rotWithShape="1">
          <a:blip r:embed="rId15">
            <a:alphaModFix/>
          </a:blip>
          <a:srcRect/>
          <a:stretch/>
        </p:blipFill>
        <p:spPr>
          <a:xfrm>
            <a:off x="9653956" y="102576"/>
            <a:ext cx="2162906" cy="7209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A1D5052-9EAE-6631-5785-1347B0029BE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4.sv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4.sv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4.sv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github.com/Sachin-A/disttrace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16.svg"/><Relationship Id="rId11" Type="http://schemas.openxmlformats.org/officeDocument/2006/relationships/image" Target="../media/image22.png"/><Relationship Id="rId5" Type="http://schemas.openxmlformats.org/officeDocument/2006/relationships/image" Target="../media/image15.png"/><Relationship Id="rId10" Type="http://schemas.openxmlformats.org/officeDocument/2006/relationships/image" Target="../media/image12.svg"/><Relationship Id="rId4" Type="http://schemas.openxmlformats.org/officeDocument/2006/relationships/image" Target="../media/image21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5" Type="http://schemas.openxmlformats.org/officeDocument/2006/relationships/image" Target="../media/image29.sv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;p2">
            <a:extLst>
              <a:ext uri="{FF2B5EF4-FFF2-40B4-BE49-F238E27FC236}">
                <a16:creationId xmlns:a16="http://schemas.microsoft.com/office/drawing/2014/main" id="{1DA2A3EE-9CAD-A8C1-55BB-5BC0047BA8D3}"/>
              </a:ext>
            </a:extLst>
          </p:cNvPr>
          <p:cNvSpPr txBox="1"/>
          <p:nvPr/>
        </p:nvSpPr>
        <p:spPr>
          <a:xfrm>
            <a:off x="-102375" y="32733"/>
            <a:ext cx="12251953" cy="132556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US" sz="4800" u="none" strike="noStrike" cap="none">
                <a:latin typeface="Gill Sans MT" panose="020B0502020104020203" pitchFamily="34" charset="77"/>
                <a:ea typeface="Arial"/>
                <a:cs typeface="Arial"/>
                <a:sym typeface="Arial"/>
              </a:rPr>
              <a:t>Distributed tracing without the pain! </a:t>
            </a:r>
          </a:p>
        </p:txBody>
      </p:sp>
      <p:pic>
        <p:nvPicPr>
          <p:cNvPr id="5" name="Picture 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67746AFE-A237-155F-FD23-80A3BD1200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5" t="11666" r="15158" b="12456"/>
          <a:stretch/>
        </p:blipFill>
        <p:spPr>
          <a:xfrm>
            <a:off x="6748620" y="1323032"/>
            <a:ext cx="1371599" cy="1371600"/>
          </a:xfrm>
          <a:prstGeom prst="ellipse">
            <a:avLst/>
          </a:prstGeom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0BD9A0E-341F-D847-B7B9-4CC7A7E5E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28" y="3351007"/>
            <a:ext cx="1183097" cy="11830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8039257C-FC60-29E0-B866-5D409C15B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131" y="3344738"/>
            <a:ext cx="1183097" cy="11830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Larisa Shwartz">
            <a:extLst>
              <a:ext uri="{FF2B5EF4-FFF2-40B4-BE49-F238E27FC236}">
                <a16:creationId xmlns:a16="http://schemas.microsoft.com/office/drawing/2014/main" id="{AF428095-CD1F-C604-806E-F9F42674E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" t="55" r="412" b="12150"/>
          <a:stretch/>
        </p:blipFill>
        <p:spPr bwMode="auto">
          <a:xfrm>
            <a:off x="9176524" y="3343345"/>
            <a:ext cx="1183017" cy="1183099"/>
          </a:xfrm>
          <a:prstGeom prst="ellipse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Srinivasan Parthasarathy photo">
            <a:extLst>
              <a:ext uri="{FF2B5EF4-FFF2-40B4-BE49-F238E27FC236}">
                <a16:creationId xmlns:a16="http://schemas.microsoft.com/office/drawing/2014/main" id="{F26CF2E3-6DED-FB74-2872-BD3AC200F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620" y="3345616"/>
            <a:ext cx="1183098" cy="1183099"/>
          </a:xfrm>
          <a:prstGeom prst="ellipse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CEFA0D-0BBB-BE34-D0C7-D69419E01D2B}"/>
              </a:ext>
            </a:extLst>
          </p:cNvPr>
          <p:cNvSpPr txBox="1"/>
          <p:nvPr/>
        </p:nvSpPr>
        <p:spPr>
          <a:xfrm>
            <a:off x="4048939" y="2708497"/>
            <a:ext cx="187435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7500"/>
            </a:pPr>
            <a:r>
              <a:rPr lang="en-US" sz="1800" b="1">
                <a:latin typeface="Gill Sans MT" panose="020B0502020104020203" pitchFamily="34" charset="77"/>
                <a:cs typeface="Arial"/>
                <a:sym typeface="Arial"/>
              </a:rPr>
              <a:t>Sachin Ashok </a:t>
            </a:r>
            <a:r>
              <a:rPr lang="en-US" sz="1800" b="1" baseline="30000">
                <a:latin typeface="Gill Sans MT" panose="020B0502020104020203" pitchFamily="34" charset="77"/>
                <a:cs typeface="Arial"/>
                <a:sym typeface="Arial"/>
              </a:rPr>
              <a:t>🌽</a:t>
            </a:r>
            <a:r>
              <a:rPr lang="en-US" sz="1800" b="1">
                <a:latin typeface="Gill Sans MT" panose="020B0502020104020203" pitchFamily="34" charset="77"/>
                <a:cs typeface="Arial"/>
                <a:sym typeface="Arial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81FD85-ABA3-BBCC-6E05-2CF821BDEE8D}"/>
              </a:ext>
            </a:extLst>
          </p:cNvPr>
          <p:cNvSpPr txBox="1"/>
          <p:nvPr/>
        </p:nvSpPr>
        <p:spPr>
          <a:xfrm>
            <a:off x="6748620" y="2698850"/>
            <a:ext cx="1752436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7500"/>
            </a:pPr>
            <a:r>
              <a:rPr lang="en-US" b="1">
                <a:latin typeface="Gill Sans MT" panose="020B0502020104020203" pitchFamily="34" charset="77"/>
                <a:cs typeface="Arial"/>
                <a:sym typeface="Arial"/>
              </a:rPr>
              <a:t>Vipul Harsh </a:t>
            </a:r>
            <a:r>
              <a:rPr lang="en-US" b="1" baseline="30000">
                <a:latin typeface="Gill Sans MT" panose="020B0502020104020203" pitchFamily="34" charset="77"/>
                <a:cs typeface="Arial"/>
                <a:sym typeface="Arial"/>
              </a:rPr>
              <a:t>🌽</a:t>
            </a:r>
            <a:endParaRPr lang="en-US" b="1" baseline="30000">
              <a:latin typeface="Gill Sans MT" panose="020B0502020104020203" pitchFamily="34" charset="77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B53E15-4A03-2326-69FA-3968864D278A}"/>
              </a:ext>
            </a:extLst>
          </p:cNvPr>
          <p:cNvSpPr txBox="1"/>
          <p:nvPr/>
        </p:nvSpPr>
        <p:spPr>
          <a:xfrm>
            <a:off x="858620" y="4527837"/>
            <a:ext cx="2856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latin typeface="Gill Sans MT" panose="020B0502020104020203" pitchFamily="34" charset="77"/>
                <a:cs typeface="Arial"/>
                <a:sym typeface="Arial"/>
              </a:rPr>
              <a:t>P. Brighten Godfrey</a:t>
            </a:r>
            <a:r>
              <a:rPr lang="en-US" sz="1800" baseline="30000">
                <a:latin typeface="Gill Sans MT" panose="020B0502020104020203" pitchFamily="34" charset="77"/>
                <a:cs typeface="Arial"/>
                <a:sym typeface="Arial"/>
              </a:rPr>
              <a:t> 🌽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A7EE99-E130-3493-9719-85F11CE856AC}"/>
              </a:ext>
            </a:extLst>
          </p:cNvPr>
          <p:cNvSpPr txBox="1"/>
          <p:nvPr/>
        </p:nvSpPr>
        <p:spPr>
          <a:xfrm>
            <a:off x="3985439" y="4526444"/>
            <a:ext cx="1752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latin typeface="Gill Sans MT" panose="020B0502020104020203" pitchFamily="34" charset="77"/>
                <a:cs typeface="Arial"/>
                <a:sym typeface="Arial"/>
              </a:rPr>
              <a:t>Radhika Mittal</a:t>
            </a:r>
            <a:r>
              <a:rPr lang="en-US" sz="1800" baseline="30000">
                <a:latin typeface="Gill Sans MT" panose="020B0502020104020203" pitchFamily="34" charset="77"/>
                <a:cs typeface="Arial"/>
                <a:sym typeface="Arial"/>
              </a:rPr>
              <a:t> 🌽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EABEFB-6A57-2BDC-5763-6C55BFD8FE93}"/>
              </a:ext>
            </a:extLst>
          </p:cNvPr>
          <p:cNvSpPr txBox="1"/>
          <p:nvPr/>
        </p:nvSpPr>
        <p:spPr>
          <a:xfrm>
            <a:off x="6028402" y="4542878"/>
            <a:ext cx="2623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latin typeface="Gill Sans MT" panose="020B0502020104020203" pitchFamily="34" charset="77"/>
                <a:cs typeface="Arial"/>
                <a:sym typeface="Arial"/>
              </a:rPr>
              <a:t>Srinivasan Parthasarathy</a:t>
            </a:r>
            <a:r>
              <a:rPr lang="en-US" sz="1800" baseline="30000">
                <a:latin typeface="Gill Sans MT" panose="020B0502020104020203" pitchFamily="34" charset="77"/>
                <a:cs typeface="Arial"/>
                <a:sym typeface="Arial"/>
              </a:rPr>
              <a:t> ✦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D6DE98-820A-3A0C-554B-4B2836126625}"/>
              </a:ext>
            </a:extLst>
          </p:cNvPr>
          <p:cNvSpPr txBox="1"/>
          <p:nvPr/>
        </p:nvSpPr>
        <p:spPr>
          <a:xfrm>
            <a:off x="8934162" y="4534106"/>
            <a:ext cx="1711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latin typeface="Gill Sans MT" panose="020B0502020104020203" pitchFamily="34" charset="77"/>
                <a:cs typeface="Arial"/>
                <a:sym typeface="Arial"/>
              </a:rPr>
              <a:t>Larisa Shwartz</a:t>
            </a:r>
            <a:r>
              <a:rPr lang="en-US" sz="1800" baseline="30000">
                <a:latin typeface="Gill Sans MT" panose="020B0502020104020203" pitchFamily="34" charset="77"/>
                <a:cs typeface="Arial"/>
                <a:sym typeface="Arial"/>
              </a:rPr>
              <a:t> ✦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B0F04E-40F7-8C5A-7431-D9F354573AFF}"/>
              </a:ext>
            </a:extLst>
          </p:cNvPr>
          <p:cNvSpPr txBox="1"/>
          <p:nvPr/>
        </p:nvSpPr>
        <p:spPr>
          <a:xfrm>
            <a:off x="1890622" y="1932528"/>
            <a:ext cx="1491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Gill Sans MT" panose="020B0502020104020203" pitchFamily="34" charset="77"/>
              </a:rPr>
              <a:t>Speakers:</a:t>
            </a:r>
            <a:r>
              <a:rPr lang="en-US" sz="2400">
                <a:latin typeface="Gill Sans MT" panose="020B0502020104020203" pitchFamily="34" charset="77"/>
                <a:sym typeface="Wingdings" pitchFamily="2" charset="2"/>
              </a:rPr>
              <a:t> </a:t>
            </a:r>
            <a:r>
              <a:rPr lang="en-US" sz="2400">
                <a:latin typeface="Gill Sans MT" panose="020B0502020104020203" pitchFamily="34" charset="77"/>
              </a:rPr>
              <a:t> </a:t>
            </a:r>
          </a:p>
        </p:txBody>
      </p:sp>
      <p:sp>
        <p:nvSpPr>
          <p:cNvPr id="23" name="AutoShape 9" descr="Positive IBM 8-bar logo">
            <a:extLst>
              <a:ext uri="{FF2B5EF4-FFF2-40B4-BE49-F238E27FC236}">
                <a16:creationId xmlns:a16="http://schemas.microsoft.com/office/drawing/2014/main" id="{377EF0E4-7DED-7B1E-1BF1-8FF726237C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65800" y="360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F207303-D804-8C4D-89E0-68388DEB84F7}"/>
              </a:ext>
            </a:extLst>
          </p:cNvPr>
          <p:cNvGrpSpPr>
            <a:grpSpLocks noChangeAspect="1"/>
          </p:cNvGrpSpPr>
          <p:nvPr/>
        </p:nvGrpSpPr>
        <p:grpSpPr>
          <a:xfrm>
            <a:off x="2282979" y="5370438"/>
            <a:ext cx="2479706" cy="548640"/>
            <a:chOff x="1657013" y="5578927"/>
            <a:chExt cx="3285040" cy="726823"/>
          </a:xfrm>
        </p:grpSpPr>
        <p:sp>
          <p:nvSpPr>
            <p:cNvPr id="4" name="Google Shape;104;p3">
              <a:extLst>
                <a:ext uri="{FF2B5EF4-FFF2-40B4-BE49-F238E27FC236}">
                  <a16:creationId xmlns:a16="http://schemas.microsoft.com/office/drawing/2014/main" id="{CD80281C-E521-7DBB-08B1-114CBD2D1EDC}"/>
                </a:ext>
              </a:extLst>
            </p:cNvPr>
            <p:cNvSpPr txBox="1"/>
            <p:nvPr/>
          </p:nvSpPr>
          <p:spPr>
            <a:xfrm>
              <a:off x="1657013" y="5757672"/>
              <a:ext cx="431830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7500"/>
              </a:pPr>
              <a:r>
                <a:rPr lang="en-US">
                  <a:solidFill>
                    <a:schemeClr val="bg1"/>
                  </a:solidFill>
                  <a:latin typeface="Gill Sans MT" panose="020B0502020104020203" pitchFamily="34" charset="77"/>
                  <a:cs typeface="Arial"/>
                  <a:sym typeface="Arial"/>
                </a:rPr>
                <a:t>🌽</a:t>
              </a:r>
            </a:p>
          </p:txBody>
        </p:sp>
        <p:pic>
          <p:nvPicPr>
            <p:cNvPr id="1045" name="Picture 21">
              <a:extLst>
                <a:ext uri="{FF2B5EF4-FFF2-40B4-BE49-F238E27FC236}">
                  <a16:creationId xmlns:a16="http://schemas.microsoft.com/office/drawing/2014/main" id="{6446E711-7540-53CD-80DA-752CA2E514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276" y="5578927"/>
              <a:ext cx="2764777" cy="726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55B6E4A-F456-75DC-10FC-0EC778BE4F9E}"/>
              </a:ext>
            </a:extLst>
          </p:cNvPr>
          <p:cNvGrpSpPr>
            <a:grpSpLocks noChangeAspect="1"/>
          </p:cNvGrpSpPr>
          <p:nvPr/>
        </p:nvGrpSpPr>
        <p:grpSpPr>
          <a:xfrm>
            <a:off x="7618203" y="5370437"/>
            <a:ext cx="1902479" cy="548640"/>
            <a:chOff x="7004957" y="5495986"/>
            <a:chExt cx="2536638" cy="732802"/>
          </a:xfrm>
        </p:grpSpPr>
        <p:pic>
          <p:nvPicPr>
            <p:cNvPr id="8198" name="Picture 6" descr="ibm logo, article plaza associates debt collection agency 18914">
              <a:extLst>
                <a:ext uri="{FF2B5EF4-FFF2-40B4-BE49-F238E27FC236}">
                  <a16:creationId xmlns:a16="http://schemas.microsoft.com/office/drawing/2014/main" id="{E665155D-BCC7-4462-812B-C9D397DCD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439" y="5495986"/>
              <a:ext cx="1985156" cy="732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948E4D-508D-9A6C-0939-78E32A815950}"/>
                </a:ext>
              </a:extLst>
            </p:cNvPr>
            <p:cNvSpPr txBox="1"/>
            <p:nvPr/>
          </p:nvSpPr>
          <p:spPr>
            <a:xfrm>
              <a:off x="7004957" y="5592962"/>
              <a:ext cx="295312" cy="534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>
                  <a:latin typeface="Gill Sans MT" panose="020B0502020104020203" pitchFamily="34" charset="77"/>
                  <a:cs typeface="Arial"/>
                  <a:sym typeface="Arial"/>
                </a:rPr>
                <a:t>✦</a:t>
              </a:r>
              <a:endParaRPr lang="en-US" sz="2000"/>
            </a:p>
          </p:txBody>
        </p:sp>
      </p:grpSp>
      <p:pic>
        <p:nvPicPr>
          <p:cNvPr id="8202" name="Picture 10">
            <a:extLst>
              <a:ext uri="{FF2B5EF4-FFF2-40B4-BE49-F238E27FC236}">
                <a16:creationId xmlns:a16="http://schemas.microsoft.com/office/drawing/2014/main" id="{CD240887-335B-7CED-2565-EBEA1B11C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242" y="5461193"/>
            <a:ext cx="206439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C6B7EF-C9F8-46BE-8F7D-C72BA4A0CCF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1698" t="5440" r="30067" b="50922"/>
          <a:stretch/>
        </p:blipFill>
        <p:spPr>
          <a:xfrm rot="213751">
            <a:off x="4175856" y="1364321"/>
            <a:ext cx="1371600" cy="13716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4181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59C4543-8FB8-AB49-A57B-D3EE26FE04DD}"/>
              </a:ext>
            </a:extLst>
          </p:cNvPr>
          <p:cNvGrpSpPr/>
          <p:nvPr/>
        </p:nvGrpSpPr>
        <p:grpSpPr>
          <a:xfrm>
            <a:off x="3414831" y="1666409"/>
            <a:ext cx="6903802" cy="4090285"/>
            <a:chOff x="3414831" y="1666409"/>
            <a:chExt cx="6903802" cy="4090285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84A9F74-8DD0-A924-1EA0-6956DC1CF8E1}"/>
                </a:ext>
              </a:extLst>
            </p:cNvPr>
            <p:cNvSpPr/>
            <p:nvPr/>
          </p:nvSpPr>
          <p:spPr>
            <a:xfrm>
              <a:off x="5190439" y="4230961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F49C7156-132A-B1FB-4223-B40803C82A47}"/>
                </a:ext>
              </a:extLst>
            </p:cNvPr>
            <p:cNvSpPr/>
            <p:nvPr/>
          </p:nvSpPr>
          <p:spPr>
            <a:xfrm>
              <a:off x="5175623" y="2212572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BDF504C0-7444-2DD9-661C-179918D1F18A}"/>
                </a:ext>
              </a:extLst>
            </p:cNvPr>
            <p:cNvSpPr/>
            <p:nvPr/>
          </p:nvSpPr>
          <p:spPr>
            <a:xfrm>
              <a:off x="7162854" y="1666409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 descr="Gears with solid fill">
              <a:extLst>
                <a:ext uri="{FF2B5EF4-FFF2-40B4-BE49-F238E27FC236}">
                  <a16:creationId xmlns:a16="http://schemas.microsoft.com/office/drawing/2014/main" id="{628FE058-AA4C-27FF-D3E3-9808B9656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64042" y="5023016"/>
              <a:ext cx="431065" cy="431065"/>
            </a:xfrm>
            <a:prstGeom prst="rect">
              <a:avLst/>
            </a:prstGeom>
          </p:spPr>
        </p:pic>
        <p:pic>
          <p:nvPicPr>
            <p:cNvPr id="9" name="Graphic 8" descr="Gears with solid fill">
              <a:extLst>
                <a:ext uri="{FF2B5EF4-FFF2-40B4-BE49-F238E27FC236}">
                  <a16:creationId xmlns:a16="http://schemas.microsoft.com/office/drawing/2014/main" id="{29FDF6A3-660C-1611-5B4D-67D948F32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67361" y="1792397"/>
              <a:ext cx="431065" cy="431065"/>
            </a:xfrm>
            <a:prstGeom prst="rect">
              <a:avLst/>
            </a:prstGeom>
          </p:spPr>
        </p:pic>
        <p:pic>
          <p:nvPicPr>
            <p:cNvPr id="10" name="Graphic 9" descr="Morse Code with solid fill">
              <a:extLst>
                <a:ext uri="{FF2B5EF4-FFF2-40B4-BE49-F238E27FC236}">
                  <a16:creationId xmlns:a16="http://schemas.microsoft.com/office/drawing/2014/main" id="{65695971-E8C4-BA06-11B7-362080CB3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72051" y="4335467"/>
              <a:ext cx="457200" cy="457200"/>
            </a:xfrm>
            <a:prstGeom prst="rect">
              <a:avLst/>
            </a:prstGeom>
          </p:spPr>
        </p:pic>
        <p:pic>
          <p:nvPicPr>
            <p:cNvPr id="11" name="Graphic 10" descr="Blockchain with solid fill">
              <a:extLst>
                <a:ext uri="{FF2B5EF4-FFF2-40B4-BE49-F238E27FC236}">
                  <a16:creationId xmlns:a16="http://schemas.microsoft.com/office/drawing/2014/main" id="{66369251-7FDF-7AFD-4956-75F38158D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78989" y="2304012"/>
              <a:ext cx="457200" cy="457200"/>
            </a:xfrm>
            <a:prstGeom prst="rect">
              <a:avLst/>
            </a:prstGeom>
          </p:spPr>
        </p:pic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E761E9E-5B33-4BDB-E35F-A22F67A5F4BB}"/>
                </a:ext>
              </a:extLst>
            </p:cNvPr>
            <p:cNvSpPr/>
            <p:nvPr/>
          </p:nvSpPr>
          <p:spPr>
            <a:xfrm>
              <a:off x="7064425" y="4935288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Gears with solid fill">
              <a:extLst>
                <a:ext uri="{FF2B5EF4-FFF2-40B4-BE49-F238E27FC236}">
                  <a16:creationId xmlns:a16="http://schemas.microsoft.com/office/drawing/2014/main" id="{C78CC6A5-87EA-1D63-1878-80AE1F890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74856" y="5037482"/>
              <a:ext cx="431065" cy="431065"/>
            </a:xfrm>
            <a:prstGeom prst="rect">
              <a:avLst/>
            </a:prstGeom>
          </p:spPr>
        </p:pic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4CDCE923-378C-CD7C-E574-72D339340C11}"/>
                </a:ext>
              </a:extLst>
            </p:cNvPr>
            <p:cNvSpPr/>
            <p:nvPr/>
          </p:nvSpPr>
          <p:spPr>
            <a:xfrm>
              <a:off x="7464439" y="5116614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Gears with solid fill">
              <a:extLst>
                <a:ext uri="{FF2B5EF4-FFF2-40B4-BE49-F238E27FC236}">
                  <a16:creationId xmlns:a16="http://schemas.microsoft.com/office/drawing/2014/main" id="{83BBB7E1-668D-528E-9AE2-01B17927D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84239" y="5226854"/>
              <a:ext cx="431065" cy="431065"/>
            </a:xfrm>
            <a:prstGeom prst="rect">
              <a:avLst/>
            </a:prstGeom>
          </p:spPr>
        </p:pic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72E3EC1A-B7F6-2CA7-586A-51AC8E10EE3F}"/>
                </a:ext>
              </a:extLst>
            </p:cNvPr>
            <p:cNvSpPr/>
            <p:nvPr/>
          </p:nvSpPr>
          <p:spPr>
            <a:xfrm>
              <a:off x="7148719" y="3365959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Database with solid fill">
              <a:extLst>
                <a:ext uri="{FF2B5EF4-FFF2-40B4-BE49-F238E27FC236}">
                  <a16:creationId xmlns:a16="http://schemas.microsoft.com/office/drawing/2014/main" id="{3E41B1A4-409A-CDD0-65AE-82AD0D51A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237907" y="3470465"/>
              <a:ext cx="457200" cy="457200"/>
            </a:xfrm>
            <a:prstGeom prst="rect">
              <a:avLst/>
            </a:prstGeom>
          </p:spPr>
        </p:pic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3CF7C29-CD1B-BCB3-C300-0CA73D1F13CB}"/>
                </a:ext>
              </a:extLst>
            </p:cNvPr>
            <p:cNvSpPr/>
            <p:nvPr/>
          </p:nvSpPr>
          <p:spPr>
            <a:xfrm>
              <a:off x="7456254" y="3661181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phic 18" descr="Database with solid fill">
              <a:extLst>
                <a:ext uri="{FF2B5EF4-FFF2-40B4-BE49-F238E27FC236}">
                  <a16:creationId xmlns:a16="http://schemas.microsoft.com/office/drawing/2014/main" id="{769E1943-73C2-38B0-FBF0-525C4859F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545442" y="3765687"/>
              <a:ext cx="457200" cy="457200"/>
            </a:xfrm>
            <a:prstGeom prst="rect">
              <a:avLst/>
            </a:prstGeom>
          </p:spPr>
        </p:pic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2BE4013D-886A-6F85-EFDB-CB51C132066B}"/>
                </a:ext>
              </a:extLst>
            </p:cNvPr>
            <p:cNvSpPr/>
            <p:nvPr/>
          </p:nvSpPr>
          <p:spPr>
            <a:xfrm>
              <a:off x="7856268" y="3842507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Graphic 20" descr="Database with solid fill">
              <a:extLst>
                <a:ext uri="{FF2B5EF4-FFF2-40B4-BE49-F238E27FC236}">
                  <a16:creationId xmlns:a16="http://schemas.microsoft.com/office/drawing/2014/main" id="{B90FBDDC-9295-D264-C6D0-1F5B7CA5A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947707" y="3934153"/>
              <a:ext cx="457200" cy="457200"/>
            </a:xfrm>
            <a:prstGeom prst="rect">
              <a:avLst/>
            </a:prstGeom>
          </p:spPr>
        </p:pic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3E94BB0B-BF91-C903-631D-01A1A813F4A6}"/>
                </a:ext>
              </a:extLst>
            </p:cNvPr>
            <p:cNvSpPr/>
            <p:nvPr/>
          </p:nvSpPr>
          <p:spPr>
            <a:xfrm>
              <a:off x="9287369" y="4339863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Gears with solid fill">
              <a:extLst>
                <a:ext uri="{FF2B5EF4-FFF2-40B4-BE49-F238E27FC236}">
                  <a16:creationId xmlns:a16="http://schemas.microsoft.com/office/drawing/2014/main" id="{1FB8A82D-520B-668D-7518-0C176055B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91876" y="4465851"/>
              <a:ext cx="431065" cy="431065"/>
            </a:xfrm>
            <a:prstGeom prst="rect">
              <a:avLst/>
            </a:prstGeom>
          </p:spPr>
        </p:pic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D35E2A8B-4E67-C09B-C2F7-F34250097666}"/>
                </a:ext>
              </a:extLst>
            </p:cNvPr>
            <p:cNvCxnSpPr>
              <a:cxnSpLocks/>
              <a:stCxn id="6" idx="1"/>
              <a:endCxn id="109" idx="3"/>
            </p:cNvCxnSpPr>
            <p:nvPr/>
          </p:nvCxnSpPr>
          <p:spPr>
            <a:xfrm rot="10800000" flipV="1">
              <a:off x="3414831" y="2532612"/>
              <a:ext cx="1760792" cy="137708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FBE01255-42AA-AEB4-DD87-392A039677C8}"/>
                </a:ext>
              </a:extLst>
            </p:cNvPr>
            <p:cNvCxnSpPr>
              <a:cxnSpLocks/>
              <a:stCxn id="5" idx="1"/>
              <a:endCxn id="109" idx="3"/>
            </p:cNvCxnSpPr>
            <p:nvPr/>
          </p:nvCxnSpPr>
          <p:spPr>
            <a:xfrm rot="10800000">
              <a:off x="3414831" y="3909701"/>
              <a:ext cx="1775608" cy="641301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5DF0E672-FF66-FAB9-059C-7F5D7A3DF8E9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rot="10800000" flipV="1">
              <a:off x="5840016" y="1986449"/>
              <a:ext cx="1322838" cy="722354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7F629CC6-B34F-C9A0-6F8F-F097EFDFDB1C}"/>
                </a:ext>
              </a:extLst>
            </p:cNvPr>
            <p:cNvCxnSpPr>
              <a:cxnSpLocks/>
              <a:stCxn id="16" idx="1"/>
              <a:endCxn id="6" idx="3"/>
            </p:cNvCxnSpPr>
            <p:nvPr/>
          </p:nvCxnSpPr>
          <p:spPr>
            <a:xfrm rot="10800000">
              <a:off x="5815703" y="2532613"/>
              <a:ext cx="1333016" cy="115338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>
              <a:extLst>
                <a:ext uri="{FF2B5EF4-FFF2-40B4-BE49-F238E27FC236}">
                  <a16:creationId xmlns:a16="http://schemas.microsoft.com/office/drawing/2014/main" id="{66AF210F-0C94-7D45-ECBE-5B8BE3D5925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840016" y="3839383"/>
              <a:ext cx="1308702" cy="49710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C0ACEA66-8AC3-ED13-9D80-3601C301ACD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840016" y="4568798"/>
              <a:ext cx="1307578" cy="61488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EC68D93B-7992-27E1-110B-3E6B09D59729}"/>
                </a:ext>
              </a:extLst>
            </p:cNvPr>
            <p:cNvCxnSpPr>
              <a:cxnSpLocks/>
              <a:endCxn id="7" idx="3"/>
            </p:cNvCxnSpPr>
            <p:nvPr/>
          </p:nvCxnSpPr>
          <p:spPr>
            <a:xfrm rot="10800000">
              <a:off x="7802935" y="1986449"/>
              <a:ext cx="1461641" cy="686934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>
              <a:extLst>
                <a:ext uri="{FF2B5EF4-FFF2-40B4-BE49-F238E27FC236}">
                  <a16:creationId xmlns:a16="http://schemas.microsoft.com/office/drawing/2014/main" id="{6CD0AE4E-DE0E-963E-2CF3-CD7B38966AEB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rot="10800000" flipV="1">
              <a:off x="7802937" y="4659903"/>
              <a:ext cx="1484433" cy="57864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1F05E513-678F-DB88-38B0-8DA1FB7AC67A}"/>
                </a:ext>
              </a:extLst>
            </p:cNvPr>
            <p:cNvSpPr/>
            <p:nvPr/>
          </p:nvSpPr>
          <p:spPr>
            <a:xfrm>
              <a:off x="9278539" y="2416334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Graphic 32" descr="Gears with solid fill">
              <a:extLst>
                <a:ext uri="{FF2B5EF4-FFF2-40B4-BE49-F238E27FC236}">
                  <a16:creationId xmlns:a16="http://schemas.microsoft.com/office/drawing/2014/main" id="{362D7F11-6885-232D-6E61-CAF002B3B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88970" y="2518528"/>
              <a:ext cx="431065" cy="431065"/>
            </a:xfrm>
            <a:prstGeom prst="rect">
              <a:avLst/>
            </a:prstGeom>
          </p:spPr>
        </p:pic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7CFCCF75-21A7-A5CA-A269-4B853E97124B}"/>
                </a:ext>
              </a:extLst>
            </p:cNvPr>
            <p:cNvSpPr/>
            <p:nvPr/>
          </p:nvSpPr>
          <p:spPr>
            <a:xfrm>
              <a:off x="9678553" y="2597660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Graphic 34" descr="Gears with solid fill">
              <a:extLst>
                <a:ext uri="{FF2B5EF4-FFF2-40B4-BE49-F238E27FC236}">
                  <a16:creationId xmlns:a16="http://schemas.microsoft.com/office/drawing/2014/main" id="{A2CB5295-456A-AB7C-069D-B6170D566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98353" y="2707900"/>
              <a:ext cx="431065" cy="431065"/>
            </a:xfrm>
            <a:prstGeom prst="rect">
              <a:avLst/>
            </a:prstGeom>
          </p:spPr>
        </p:pic>
        <p:cxnSp>
          <p:nvCxnSpPr>
            <p:cNvPr id="36" name="Curved Connector 35">
              <a:extLst>
                <a:ext uri="{FF2B5EF4-FFF2-40B4-BE49-F238E27FC236}">
                  <a16:creationId xmlns:a16="http://schemas.microsoft.com/office/drawing/2014/main" id="{0C801C69-E680-322E-8BED-863E9E6A60E2}"/>
                </a:ext>
              </a:extLst>
            </p:cNvPr>
            <p:cNvCxnSpPr>
              <a:cxnSpLocks/>
              <a:stCxn id="34" idx="1"/>
              <a:endCxn id="20" idx="3"/>
            </p:cNvCxnSpPr>
            <p:nvPr/>
          </p:nvCxnSpPr>
          <p:spPr>
            <a:xfrm rot="10800000" flipV="1">
              <a:off x="8496349" y="2917699"/>
              <a:ext cx="1182205" cy="1244847"/>
            </a:xfrm>
            <a:prstGeom prst="curvedConnector3">
              <a:avLst>
                <a:gd name="adj1" fmla="val 43554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BA812A1D-DAB3-6491-7D14-C4F9B1A13862}"/>
              </a:ext>
            </a:extLst>
          </p:cNvPr>
          <p:cNvSpPr/>
          <p:nvPr/>
        </p:nvSpPr>
        <p:spPr>
          <a:xfrm>
            <a:off x="894106" y="2598194"/>
            <a:ext cx="365760" cy="36576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6DB8DDEC-7585-C40B-A0CE-26F784523E13}"/>
              </a:ext>
            </a:extLst>
          </p:cNvPr>
          <p:cNvSpPr/>
          <p:nvPr/>
        </p:nvSpPr>
        <p:spPr>
          <a:xfrm>
            <a:off x="7444156" y="4117129"/>
            <a:ext cx="164750" cy="1647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9EE124C7-2540-02D4-831E-E26AC9E3C825}"/>
              </a:ext>
            </a:extLst>
          </p:cNvPr>
          <p:cNvSpPr/>
          <p:nvPr/>
        </p:nvSpPr>
        <p:spPr>
          <a:xfrm>
            <a:off x="1336401" y="3105617"/>
            <a:ext cx="365760" cy="3657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813ED905-C011-4EBC-9E14-DFF3621E4AFE}"/>
              </a:ext>
            </a:extLst>
          </p:cNvPr>
          <p:cNvSpPr txBox="1">
            <a:spLocks/>
          </p:cNvSpPr>
          <p:nvPr/>
        </p:nvSpPr>
        <p:spPr>
          <a:xfrm>
            <a:off x="55967" y="2046878"/>
            <a:ext cx="1237664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77"/>
              </a:rPr>
              <a:t>Incoming requests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B74C6DA6-913A-2B24-451B-D3DB12B6DB1D}"/>
              </a:ext>
            </a:extLst>
          </p:cNvPr>
          <p:cNvSpPr/>
          <p:nvPr/>
        </p:nvSpPr>
        <p:spPr>
          <a:xfrm>
            <a:off x="1453557" y="3782774"/>
            <a:ext cx="85845" cy="36576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223D44D-5AB0-C7D2-1923-400985A8813A}"/>
              </a:ext>
            </a:extLst>
          </p:cNvPr>
          <p:cNvSpPr/>
          <p:nvPr/>
        </p:nvSpPr>
        <p:spPr>
          <a:xfrm>
            <a:off x="691567" y="3770035"/>
            <a:ext cx="85845" cy="3657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FDCAECDD-0977-EF46-B4CE-68F7ED8534B0}"/>
              </a:ext>
            </a:extLst>
          </p:cNvPr>
          <p:cNvSpPr txBox="1">
            <a:spLocks/>
          </p:cNvSpPr>
          <p:nvPr/>
        </p:nvSpPr>
        <p:spPr>
          <a:xfrm>
            <a:off x="142828" y="4202655"/>
            <a:ext cx="2168734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77"/>
              </a:rPr>
              <a:t>Outgoing responses from front-end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53417CE2-275F-4A9E-9B2E-2604F8191E9E}"/>
              </a:ext>
            </a:extLst>
          </p:cNvPr>
          <p:cNvCxnSpPr>
            <a:cxnSpLocks/>
          </p:cNvCxnSpPr>
          <p:nvPr/>
        </p:nvCxnSpPr>
        <p:spPr>
          <a:xfrm flipV="1">
            <a:off x="320983" y="3539758"/>
            <a:ext cx="2149545" cy="7104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Preparation 108">
            <a:extLst>
              <a:ext uri="{FF2B5EF4-FFF2-40B4-BE49-F238E27FC236}">
                <a16:creationId xmlns:a16="http://schemas.microsoft.com/office/drawing/2014/main" id="{71B9A344-5905-46D4-8F3B-F2962FF773EA}"/>
              </a:ext>
            </a:extLst>
          </p:cNvPr>
          <p:cNvSpPr/>
          <p:nvPr/>
        </p:nvSpPr>
        <p:spPr>
          <a:xfrm>
            <a:off x="2400750" y="3469651"/>
            <a:ext cx="1014081" cy="880097"/>
          </a:xfrm>
          <a:prstGeom prst="flowChartPreparation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>
                <a:latin typeface="Gill Sans" panose="020B0502020104020203" pitchFamily="34" charset="-79"/>
                <a:cs typeface="Gill Sans" panose="020B0502020104020203" pitchFamily="34" charset="-79"/>
              </a:rPr>
              <a:t>API </a:t>
            </a:r>
          </a:p>
          <a:p>
            <a:pPr algn="ctr"/>
            <a:r>
              <a:rPr lang="en-US" sz="1500">
                <a:latin typeface="Gill Sans" panose="020B0502020104020203" pitchFamily="34" charset="-79"/>
                <a:cs typeface="Gill Sans" panose="020B0502020104020203" pitchFamily="34" charset="-79"/>
              </a:rPr>
              <a:t>gateway</a:t>
            </a:r>
          </a:p>
        </p:txBody>
      </p:sp>
      <p:cxnSp>
        <p:nvCxnSpPr>
          <p:cNvPr id="111" name="Curved Connector 110">
            <a:extLst>
              <a:ext uri="{FF2B5EF4-FFF2-40B4-BE49-F238E27FC236}">
                <a16:creationId xmlns:a16="http://schemas.microsoft.com/office/drawing/2014/main" id="{C9C0D5FC-8128-84EB-D213-7F15AFC0A86B}"/>
              </a:ext>
            </a:extLst>
          </p:cNvPr>
          <p:cNvCxnSpPr>
            <a:cxnSpLocks/>
            <a:stCxn id="78" idx="1"/>
            <a:endCxn id="42" idx="2"/>
          </p:cNvCxnSpPr>
          <p:nvPr/>
        </p:nvCxnSpPr>
        <p:spPr>
          <a:xfrm rot="10800000">
            <a:off x="1076987" y="2963954"/>
            <a:ext cx="376571" cy="1001700"/>
          </a:xfrm>
          <a:prstGeom prst="curvedConnector2">
            <a:avLst/>
          </a:prstGeom>
          <a:ln w="57150">
            <a:solidFill>
              <a:schemeClr val="tx1">
                <a:alpha val="62000"/>
              </a:schemeClr>
            </a:solidFill>
            <a:prstDash val="solid"/>
            <a:headEnd type="triangle" w="lg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urved Connector 111">
            <a:extLst>
              <a:ext uri="{FF2B5EF4-FFF2-40B4-BE49-F238E27FC236}">
                <a16:creationId xmlns:a16="http://schemas.microsoft.com/office/drawing/2014/main" id="{4B77A438-3BEF-0108-15DE-5095591AF463}"/>
              </a:ext>
            </a:extLst>
          </p:cNvPr>
          <p:cNvCxnSpPr>
            <a:cxnSpLocks/>
            <a:stCxn id="79" idx="0"/>
            <a:endCxn id="63" idx="1"/>
          </p:cNvCxnSpPr>
          <p:nvPr/>
        </p:nvCxnSpPr>
        <p:spPr>
          <a:xfrm rot="5400000" flipH="1" flipV="1">
            <a:off x="794676" y="3228311"/>
            <a:ext cx="481538" cy="601911"/>
          </a:xfrm>
          <a:prstGeom prst="curvedConnector2">
            <a:avLst/>
          </a:prstGeom>
          <a:ln w="57150">
            <a:solidFill>
              <a:schemeClr val="tx1">
                <a:alpha val="62000"/>
              </a:schemeClr>
            </a:solidFill>
            <a:prstDash val="solid"/>
            <a:headEnd type="triangle" w="lg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1E55ED35-EED1-23FE-0A34-2F6A13CD7896}"/>
              </a:ext>
            </a:extLst>
          </p:cNvPr>
          <p:cNvSpPr/>
          <p:nvPr/>
        </p:nvSpPr>
        <p:spPr>
          <a:xfrm>
            <a:off x="3595893" y="1454719"/>
            <a:ext cx="8319376" cy="5403281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itle 1">
            <a:extLst>
              <a:ext uri="{FF2B5EF4-FFF2-40B4-BE49-F238E27FC236}">
                <a16:creationId xmlns:a16="http://schemas.microsoft.com/office/drawing/2014/main" id="{068B56B2-90F9-E33D-93EF-A58C581286E8}"/>
              </a:ext>
            </a:extLst>
          </p:cNvPr>
          <p:cNvSpPr txBox="1">
            <a:spLocks/>
          </p:cNvSpPr>
          <p:nvPr/>
        </p:nvSpPr>
        <p:spPr>
          <a:xfrm>
            <a:off x="3072577" y="1589954"/>
            <a:ext cx="1063977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77"/>
              </a:rPr>
              <a:t>Backend</a:t>
            </a:r>
          </a:p>
          <a:p>
            <a:pPr algn="ctr"/>
            <a:r>
              <a:rPr lang="en-US" sz="18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77"/>
              </a:rPr>
              <a:t>requests</a:t>
            </a:r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42656B3D-32AE-A80F-529B-DBCCA49420F0}"/>
              </a:ext>
            </a:extLst>
          </p:cNvPr>
          <p:cNvSpPr/>
          <p:nvPr/>
        </p:nvSpPr>
        <p:spPr>
          <a:xfrm>
            <a:off x="4257706" y="2072179"/>
            <a:ext cx="365760" cy="36576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375FE522-AC93-78E5-77BD-9CD96F19CC64}"/>
              </a:ext>
            </a:extLst>
          </p:cNvPr>
          <p:cNvSpPr/>
          <p:nvPr/>
        </p:nvSpPr>
        <p:spPr>
          <a:xfrm>
            <a:off x="4261496" y="2518528"/>
            <a:ext cx="365760" cy="36576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itle 1">
            <a:extLst>
              <a:ext uri="{FF2B5EF4-FFF2-40B4-BE49-F238E27FC236}">
                <a16:creationId xmlns:a16="http://schemas.microsoft.com/office/drawing/2014/main" id="{92B5C3BB-BDC1-4750-8031-AEDC39391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232" y="43307"/>
            <a:ext cx="9909205" cy="71826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4200">
                <a:latin typeface="Gill Sans MT" panose="020B0502020104020203" pitchFamily="34" charset="77"/>
              </a:rPr>
              <a:t>What information can we get from Envoy without app instrumentation?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59F12DD-DAC4-FD10-8EBE-9092A2991F9D}"/>
              </a:ext>
            </a:extLst>
          </p:cNvPr>
          <p:cNvSpPr txBox="1"/>
          <p:nvPr/>
        </p:nvSpPr>
        <p:spPr>
          <a:xfrm>
            <a:off x="2239532" y="4786808"/>
            <a:ext cx="6256816" cy="400110"/>
          </a:xfrm>
          <a:prstGeom prst="rect">
            <a:avLst/>
          </a:prstGeom>
          <a:solidFill>
            <a:srgbClr val="FFFFFF"/>
          </a:solidFill>
          <a:ln w="19050">
            <a:solidFill>
              <a:schemeClr val="dk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i="1">
                <a:latin typeface="Gill Sans" panose="020B0502020104020203" pitchFamily="34" charset="-79"/>
                <a:cs typeface="Gill Sans" panose="020B0502020104020203" pitchFamily="34" charset="-79"/>
              </a:rPr>
              <a:t>Known: </a:t>
            </a:r>
            <a:r>
              <a:rPr lang="en-US" sz="2000">
                <a:latin typeface="Gill Sans" panose="020B0502020104020203" pitchFamily="34" charset="-79"/>
                <a:cs typeface="Gill Sans" panose="020B0502020104020203" pitchFamily="34" charset="-79"/>
              </a:rPr>
              <a:t>Incoming request – Outgoing response mappings</a:t>
            </a:r>
            <a:endParaRPr lang="en-US" sz="2000" b="1" i="1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1EF2470-5032-6D88-466A-5BA65DCA93AE}"/>
              </a:ext>
            </a:extLst>
          </p:cNvPr>
          <p:cNvSpPr txBox="1"/>
          <p:nvPr/>
        </p:nvSpPr>
        <p:spPr>
          <a:xfrm>
            <a:off x="5216642" y="1986664"/>
            <a:ext cx="6452844" cy="400110"/>
          </a:xfrm>
          <a:prstGeom prst="rect">
            <a:avLst/>
          </a:prstGeom>
          <a:solidFill>
            <a:srgbClr val="FFFFFF"/>
          </a:solidFill>
          <a:ln w="19050">
            <a:solidFill>
              <a:schemeClr val="dk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 b="1" i="1"/>
              <a:t>Not known:</a:t>
            </a:r>
            <a:r>
              <a:rPr lang="en-US"/>
              <a:t> Incoming request – Backend request mappings</a:t>
            </a:r>
            <a:endParaRPr lang="en-US" b="1" i="1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C5EB48F-D906-E590-F0F8-EC373694E5E3}"/>
              </a:ext>
            </a:extLst>
          </p:cNvPr>
          <p:cNvSpPr txBox="1"/>
          <p:nvPr/>
        </p:nvSpPr>
        <p:spPr>
          <a:xfrm>
            <a:off x="2215435" y="5274733"/>
            <a:ext cx="3734912" cy="40011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9C309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via spans obtained from side-cars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827A662-4B22-5F1B-1AB7-E24A50860213}"/>
              </a:ext>
            </a:extLst>
          </p:cNvPr>
          <p:cNvSpPr txBox="1"/>
          <p:nvPr/>
        </p:nvSpPr>
        <p:spPr>
          <a:xfrm>
            <a:off x="5216642" y="2531235"/>
            <a:ext cx="5217157" cy="40011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 mappings are buried inside application logic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367F99B-DDC1-0373-5307-B5D2797B44BC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1259866" y="2781074"/>
            <a:ext cx="1683468" cy="840893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  <a:alpha val="62384"/>
              </a:schemeClr>
            </a:solidFill>
            <a:prstDash val="sysDot"/>
            <a:headEnd type="triangle" w="lg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57D57D1-C0CD-6A61-3AC8-8915F5F47C3F}"/>
              </a:ext>
            </a:extLst>
          </p:cNvPr>
          <p:cNvCxnSpPr>
            <a:cxnSpLocks/>
            <a:stCxn id="63" idx="3"/>
            <a:endCxn id="73" idx="1"/>
          </p:cNvCxnSpPr>
          <p:nvPr/>
        </p:nvCxnSpPr>
        <p:spPr>
          <a:xfrm>
            <a:off x="1702161" y="3288497"/>
            <a:ext cx="926552" cy="617628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  <a:alpha val="62384"/>
              </a:schemeClr>
            </a:solidFill>
            <a:prstDash val="sysDot"/>
            <a:headEnd type="triangle" w="lg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5B9B334-1E02-18CB-DE26-F6822348A579}"/>
              </a:ext>
            </a:extLst>
          </p:cNvPr>
          <p:cNvCxnSpPr>
            <a:cxnSpLocks/>
            <a:stCxn id="121" idx="1"/>
            <a:endCxn id="71" idx="7"/>
          </p:cNvCxnSpPr>
          <p:nvPr/>
        </p:nvCxnSpPr>
        <p:spPr>
          <a:xfrm flipH="1">
            <a:off x="3210907" y="2255059"/>
            <a:ext cx="1046799" cy="1387925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  <a:alpha val="62384"/>
              </a:schemeClr>
            </a:solidFill>
            <a:prstDash val="sysDot"/>
            <a:headEnd type="triangle" w="lg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06844FF-0397-87FF-4063-DD32758722C7}"/>
              </a:ext>
            </a:extLst>
          </p:cNvPr>
          <p:cNvCxnSpPr>
            <a:cxnSpLocks/>
            <a:stCxn id="122" idx="2"/>
            <a:endCxn id="73" idx="3"/>
          </p:cNvCxnSpPr>
          <p:nvPr/>
        </p:nvCxnSpPr>
        <p:spPr>
          <a:xfrm flipH="1">
            <a:off x="3230712" y="2884288"/>
            <a:ext cx="1213664" cy="1021837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  <a:alpha val="62384"/>
              </a:schemeClr>
            </a:solidFill>
            <a:prstDash val="sysDot"/>
            <a:headEnd type="triangle" w="lg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3B3976E5-4795-AD2F-CB4E-F9BB9D024498}"/>
              </a:ext>
            </a:extLst>
          </p:cNvPr>
          <p:cNvSpPr/>
          <p:nvPr/>
        </p:nvSpPr>
        <p:spPr>
          <a:xfrm>
            <a:off x="2519077" y="3524550"/>
            <a:ext cx="810529" cy="80871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40A40BC-2FDB-D85E-491A-DD42867F0E4A}"/>
              </a:ext>
            </a:extLst>
          </p:cNvPr>
          <p:cNvSpPr txBox="1"/>
          <p:nvPr/>
        </p:nvSpPr>
        <p:spPr>
          <a:xfrm>
            <a:off x="2628713" y="3305960"/>
            <a:ext cx="60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76582E9-2425-1755-84D4-543751ECADCA}"/>
              </a:ext>
            </a:extLst>
          </p:cNvPr>
          <p:cNvCxnSpPr>
            <a:cxnSpLocks/>
          </p:cNvCxnSpPr>
          <p:nvPr/>
        </p:nvCxnSpPr>
        <p:spPr>
          <a:xfrm flipH="1" flipV="1">
            <a:off x="97860" y="4189916"/>
            <a:ext cx="2323234" cy="7104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D28F1D98-EBA0-3F2D-B2FF-C526DDB60663}"/>
              </a:ext>
            </a:extLst>
          </p:cNvPr>
          <p:cNvSpPr/>
          <p:nvPr/>
        </p:nvSpPr>
        <p:spPr>
          <a:xfrm rot="5400000">
            <a:off x="2767756" y="3988592"/>
            <a:ext cx="301746" cy="11068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6" name="Picture 10">
            <a:extLst>
              <a:ext uri="{FF2B5EF4-FFF2-40B4-BE49-F238E27FC236}">
                <a16:creationId xmlns:a16="http://schemas.microsoft.com/office/drawing/2014/main" id="{8922DB1F-E73F-7DA8-3B44-E2F6A7DA92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20"/>
          <a:stretch/>
        </p:blipFill>
        <p:spPr bwMode="auto">
          <a:xfrm>
            <a:off x="2316265" y="4430046"/>
            <a:ext cx="500434" cy="19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itle 1">
            <a:extLst>
              <a:ext uri="{FF2B5EF4-FFF2-40B4-BE49-F238E27FC236}">
                <a16:creationId xmlns:a16="http://schemas.microsoft.com/office/drawing/2014/main" id="{97C4CF89-3F25-8B2C-204B-C546618597B8}"/>
              </a:ext>
            </a:extLst>
          </p:cNvPr>
          <p:cNvSpPr txBox="1">
            <a:spLocks/>
          </p:cNvSpPr>
          <p:nvPr/>
        </p:nvSpPr>
        <p:spPr>
          <a:xfrm>
            <a:off x="2667572" y="4289512"/>
            <a:ext cx="862207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latin typeface="Gill Sans MT" panose="020B0502020104020203" pitchFamily="34" charset="77"/>
              </a:rPr>
              <a:t>envoy</a:t>
            </a:r>
          </a:p>
        </p:txBody>
      </p:sp>
    </p:spTree>
    <p:extLst>
      <p:ext uri="{BB962C8B-B14F-4D97-AF65-F5344CB8AC3E}">
        <p14:creationId xmlns:p14="http://schemas.microsoft.com/office/powerpoint/2010/main" val="322520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3" grpId="0" animBg="1"/>
      <p:bldP spid="77" grpId="0"/>
      <p:bldP spid="78" grpId="0" animBg="1"/>
      <p:bldP spid="79" grpId="0" animBg="1"/>
      <p:bldP spid="87" grpId="0"/>
      <p:bldP spid="120" grpId="0"/>
      <p:bldP spid="121" grpId="0" animBg="1"/>
      <p:bldP spid="122" grpId="0" animBg="1"/>
      <p:bldP spid="131" grpId="0" animBg="1"/>
      <p:bldP spid="132" grpId="0" animBg="1"/>
      <p:bldP spid="141" grpId="0" animBg="1"/>
      <p:bldP spid="142" grpId="0" animBg="1"/>
      <p:bldP spid="71" grpId="0" animBg="1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54A07C4-5407-0B91-526C-794A149220C3}"/>
              </a:ext>
            </a:extLst>
          </p:cNvPr>
          <p:cNvSpPr txBox="1">
            <a:spLocks/>
          </p:cNvSpPr>
          <p:nvPr/>
        </p:nvSpPr>
        <p:spPr>
          <a:xfrm>
            <a:off x="0" y="108847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>
                <a:latin typeface="Gill Sans MT" panose="020B0502020104020203" pitchFamily="34" charset="77"/>
              </a:rPr>
              <a:t>How can we reconstruct end-to-end traces without header propagation?</a:t>
            </a:r>
          </a:p>
        </p:txBody>
      </p:sp>
      <p:sp>
        <p:nvSpPr>
          <p:cNvPr id="330" name="Preparation 329">
            <a:extLst>
              <a:ext uri="{FF2B5EF4-FFF2-40B4-BE49-F238E27FC236}">
                <a16:creationId xmlns:a16="http://schemas.microsoft.com/office/drawing/2014/main" id="{FF373E7E-031C-AB65-6C96-E553504BA9D0}"/>
              </a:ext>
            </a:extLst>
          </p:cNvPr>
          <p:cNvSpPr/>
          <p:nvPr/>
        </p:nvSpPr>
        <p:spPr>
          <a:xfrm>
            <a:off x="1899391" y="3272975"/>
            <a:ext cx="1179373" cy="708152"/>
          </a:xfrm>
          <a:prstGeom prst="flowChartPreparation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>
                <a:latin typeface="Gill Sans" panose="020B0502020104020203" pitchFamily="34" charset="-79"/>
                <a:cs typeface="Gill Sans" panose="020B0502020104020203" pitchFamily="34" charset="-79"/>
              </a:rPr>
              <a:t>API gateway</a:t>
            </a:r>
          </a:p>
        </p:txBody>
      </p:sp>
      <p:sp>
        <p:nvSpPr>
          <p:cNvPr id="333" name="Rounded Rectangle 332">
            <a:extLst>
              <a:ext uri="{FF2B5EF4-FFF2-40B4-BE49-F238E27FC236}">
                <a16:creationId xmlns:a16="http://schemas.microsoft.com/office/drawing/2014/main" id="{5D5114FE-5FA0-2630-B992-7FCE49AAB3ED}"/>
              </a:ext>
            </a:extLst>
          </p:cNvPr>
          <p:cNvSpPr/>
          <p:nvPr/>
        </p:nvSpPr>
        <p:spPr>
          <a:xfrm>
            <a:off x="3729043" y="2939810"/>
            <a:ext cx="365760" cy="3657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ounded Rectangle 334">
            <a:extLst>
              <a:ext uri="{FF2B5EF4-FFF2-40B4-BE49-F238E27FC236}">
                <a16:creationId xmlns:a16="http://schemas.microsoft.com/office/drawing/2014/main" id="{61867197-6731-89B3-F9F0-778E24CDC049}"/>
              </a:ext>
            </a:extLst>
          </p:cNvPr>
          <p:cNvSpPr/>
          <p:nvPr/>
        </p:nvSpPr>
        <p:spPr>
          <a:xfrm>
            <a:off x="3173037" y="3480079"/>
            <a:ext cx="365760" cy="7552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ounded Rectangle 337">
            <a:extLst>
              <a:ext uri="{FF2B5EF4-FFF2-40B4-BE49-F238E27FC236}">
                <a16:creationId xmlns:a16="http://schemas.microsoft.com/office/drawing/2014/main" id="{E0CB2FD1-EE66-4BE3-7962-F1FE9F4CA53A}"/>
              </a:ext>
            </a:extLst>
          </p:cNvPr>
          <p:cNvSpPr/>
          <p:nvPr/>
        </p:nvSpPr>
        <p:spPr>
          <a:xfrm>
            <a:off x="1426231" y="2693725"/>
            <a:ext cx="365760" cy="36576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E46CACB-E04D-37B1-D7E3-D0283C20C60D}"/>
              </a:ext>
            </a:extLst>
          </p:cNvPr>
          <p:cNvSpPr/>
          <p:nvPr/>
        </p:nvSpPr>
        <p:spPr>
          <a:xfrm>
            <a:off x="1043847" y="2058056"/>
            <a:ext cx="365760" cy="365760"/>
          </a:xfrm>
          <a:prstGeom prst="roundRect">
            <a:avLst/>
          </a:prstGeom>
          <a:solidFill>
            <a:schemeClr val="accent4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F61A846-088D-CE38-DA77-979CDE22C90E}"/>
              </a:ext>
            </a:extLst>
          </p:cNvPr>
          <p:cNvSpPr txBox="1">
            <a:spLocks/>
          </p:cNvSpPr>
          <p:nvPr/>
        </p:nvSpPr>
        <p:spPr>
          <a:xfrm>
            <a:off x="179323" y="994504"/>
            <a:ext cx="2256811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latin typeface="Gill Sans MT" panose="020B0502020104020203" pitchFamily="34" charset="77"/>
              </a:rPr>
              <a:t>Incoming </a:t>
            </a:r>
            <a:br>
              <a:rPr lang="en-US" sz="1800">
                <a:latin typeface="Gill Sans MT" panose="020B0502020104020203" pitchFamily="34" charset="77"/>
              </a:rPr>
            </a:br>
            <a:r>
              <a:rPr lang="en-US" sz="1800">
                <a:latin typeface="Gill Sans MT" panose="020B0502020104020203" pitchFamily="34" charset="77"/>
              </a:rPr>
              <a:t>requests to front-end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9F4EF56-244B-2FA1-A3A9-B71CCC686943}"/>
              </a:ext>
            </a:extLst>
          </p:cNvPr>
          <p:cNvSpPr txBox="1">
            <a:spLocks/>
          </p:cNvSpPr>
          <p:nvPr/>
        </p:nvSpPr>
        <p:spPr>
          <a:xfrm>
            <a:off x="3593228" y="2079850"/>
            <a:ext cx="1063977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latin typeface="Gill Sans MT" panose="020B0502020104020203" pitchFamily="34" charset="77"/>
              </a:rPr>
              <a:t>Backend</a:t>
            </a:r>
          </a:p>
          <a:p>
            <a:pPr algn="ctr"/>
            <a:r>
              <a:rPr lang="en-US" sz="1800">
                <a:latin typeface="Gill Sans MT" panose="020B0502020104020203" pitchFamily="34" charset="77"/>
              </a:rPr>
              <a:t>requests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E5049B2-E270-011B-C057-BEC2121CD246}"/>
              </a:ext>
            </a:extLst>
          </p:cNvPr>
          <p:cNvSpPr/>
          <p:nvPr/>
        </p:nvSpPr>
        <p:spPr>
          <a:xfrm rot="56139">
            <a:off x="3191718" y="2461931"/>
            <a:ext cx="365760" cy="3657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DB13825-879C-453C-7F46-256A2BF8E63B}"/>
              </a:ext>
            </a:extLst>
          </p:cNvPr>
          <p:cNvSpPr/>
          <p:nvPr/>
        </p:nvSpPr>
        <p:spPr>
          <a:xfrm>
            <a:off x="592656" y="1626503"/>
            <a:ext cx="365760" cy="36576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5B3B284-8554-DF56-1F25-9508E926370D}"/>
              </a:ext>
            </a:extLst>
          </p:cNvPr>
          <p:cNvSpPr/>
          <p:nvPr/>
        </p:nvSpPr>
        <p:spPr>
          <a:xfrm>
            <a:off x="597444" y="3797875"/>
            <a:ext cx="365760" cy="1307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B341B23-09EA-E37F-6A07-F19774EFFEB0}"/>
              </a:ext>
            </a:extLst>
          </p:cNvPr>
          <p:cNvSpPr/>
          <p:nvPr/>
        </p:nvSpPr>
        <p:spPr>
          <a:xfrm>
            <a:off x="1426148" y="4623889"/>
            <a:ext cx="365760" cy="13075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065F6DF-C24D-E69E-6848-C601FB2D5B1B}"/>
              </a:ext>
            </a:extLst>
          </p:cNvPr>
          <p:cNvSpPr/>
          <p:nvPr/>
        </p:nvSpPr>
        <p:spPr>
          <a:xfrm>
            <a:off x="1029264" y="5419309"/>
            <a:ext cx="365760" cy="1307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D57C9DA-6876-67BD-0237-E6E99CBC5461}"/>
              </a:ext>
            </a:extLst>
          </p:cNvPr>
          <p:cNvCxnSpPr>
            <a:cxnSpLocks/>
            <a:stCxn id="24" idx="2"/>
            <a:endCxn id="35" idx="0"/>
          </p:cNvCxnSpPr>
          <p:nvPr/>
        </p:nvCxnSpPr>
        <p:spPr>
          <a:xfrm>
            <a:off x="775536" y="1992263"/>
            <a:ext cx="4788" cy="1805612"/>
          </a:xfrm>
          <a:prstGeom prst="straightConnector1">
            <a:avLst/>
          </a:prstGeom>
          <a:ln w="22225">
            <a:solidFill>
              <a:schemeClr val="accent1">
                <a:lumMod val="50000"/>
              </a:schemeClr>
            </a:solidFill>
            <a:prstDash val="sysDot"/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053D474-F51A-D74C-39E0-5A62D8C01419}"/>
              </a:ext>
            </a:extLst>
          </p:cNvPr>
          <p:cNvCxnSpPr>
            <a:cxnSpLocks/>
            <a:stCxn id="7" idx="2"/>
            <a:endCxn id="37" idx="0"/>
          </p:cNvCxnSpPr>
          <p:nvPr/>
        </p:nvCxnSpPr>
        <p:spPr>
          <a:xfrm flipH="1">
            <a:off x="1212144" y="2423816"/>
            <a:ext cx="14583" cy="2995493"/>
          </a:xfrm>
          <a:prstGeom prst="straightConnector1">
            <a:avLst/>
          </a:prstGeom>
          <a:ln w="22225">
            <a:solidFill>
              <a:schemeClr val="accent4"/>
            </a:solidFill>
            <a:prstDash val="sysDot"/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EEB32A5-6C5B-D1F5-1DCE-62C1C3CB501D}"/>
              </a:ext>
            </a:extLst>
          </p:cNvPr>
          <p:cNvCxnSpPr>
            <a:cxnSpLocks/>
          </p:cNvCxnSpPr>
          <p:nvPr/>
        </p:nvCxnSpPr>
        <p:spPr>
          <a:xfrm flipH="1">
            <a:off x="1580871" y="3102566"/>
            <a:ext cx="9363" cy="1478242"/>
          </a:xfrm>
          <a:prstGeom prst="straightConnector1">
            <a:avLst/>
          </a:prstGeom>
          <a:ln w="22225">
            <a:solidFill>
              <a:schemeClr val="accent6"/>
            </a:solidFill>
            <a:prstDash val="sysDot"/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698E238-5061-D038-F7D5-F1EA72937713}"/>
              </a:ext>
            </a:extLst>
          </p:cNvPr>
          <p:cNvCxnSpPr>
            <a:cxnSpLocks/>
          </p:cNvCxnSpPr>
          <p:nvPr/>
        </p:nvCxnSpPr>
        <p:spPr>
          <a:xfrm>
            <a:off x="3355917" y="2830653"/>
            <a:ext cx="0" cy="645358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" name="Rounded Rectangle 451">
            <a:extLst>
              <a:ext uri="{FF2B5EF4-FFF2-40B4-BE49-F238E27FC236}">
                <a16:creationId xmlns:a16="http://schemas.microsoft.com/office/drawing/2014/main" id="{EC422F99-2F1C-9C3C-8445-9379E21D2B3A}"/>
              </a:ext>
            </a:extLst>
          </p:cNvPr>
          <p:cNvSpPr/>
          <p:nvPr/>
        </p:nvSpPr>
        <p:spPr>
          <a:xfrm>
            <a:off x="3726937" y="4328246"/>
            <a:ext cx="365760" cy="7552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3" name="Straight Arrow Connector 452">
            <a:extLst>
              <a:ext uri="{FF2B5EF4-FFF2-40B4-BE49-F238E27FC236}">
                <a16:creationId xmlns:a16="http://schemas.microsoft.com/office/drawing/2014/main" id="{D78C9F86-E122-76A7-8D6E-CC3BF19F9B93}"/>
              </a:ext>
            </a:extLst>
          </p:cNvPr>
          <p:cNvCxnSpPr>
            <a:cxnSpLocks/>
            <a:stCxn id="333" idx="2"/>
            <a:endCxn id="452" idx="0"/>
          </p:cNvCxnSpPr>
          <p:nvPr/>
        </p:nvCxnSpPr>
        <p:spPr>
          <a:xfrm flipH="1">
            <a:off x="3909817" y="3305570"/>
            <a:ext cx="2106" cy="1022676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6" name="Rounded Rectangle 455">
            <a:extLst>
              <a:ext uri="{FF2B5EF4-FFF2-40B4-BE49-F238E27FC236}">
                <a16:creationId xmlns:a16="http://schemas.microsoft.com/office/drawing/2014/main" id="{9918F021-8B98-F3AF-08CB-AFBF3E4769F2}"/>
              </a:ext>
            </a:extLst>
          </p:cNvPr>
          <p:cNvSpPr/>
          <p:nvPr/>
        </p:nvSpPr>
        <p:spPr>
          <a:xfrm>
            <a:off x="4349530" y="3157523"/>
            <a:ext cx="365760" cy="3657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Rounded Rectangle 461">
            <a:extLst>
              <a:ext uri="{FF2B5EF4-FFF2-40B4-BE49-F238E27FC236}">
                <a16:creationId xmlns:a16="http://schemas.microsoft.com/office/drawing/2014/main" id="{5EC09EB7-4DF9-582A-4CE4-70BF07CEAAC5}"/>
              </a:ext>
            </a:extLst>
          </p:cNvPr>
          <p:cNvSpPr/>
          <p:nvPr/>
        </p:nvSpPr>
        <p:spPr>
          <a:xfrm>
            <a:off x="4347886" y="4909548"/>
            <a:ext cx="365760" cy="7552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4" name="Straight Arrow Connector 463">
            <a:extLst>
              <a:ext uri="{FF2B5EF4-FFF2-40B4-BE49-F238E27FC236}">
                <a16:creationId xmlns:a16="http://schemas.microsoft.com/office/drawing/2014/main" id="{D0FB2FFC-8A4D-60E2-976A-A25216D7D40E}"/>
              </a:ext>
            </a:extLst>
          </p:cNvPr>
          <p:cNvCxnSpPr>
            <a:cxnSpLocks/>
          </p:cNvCxnSpPr>
          <p:nvPr/>
        </p:nvCxnSpPr>
        <p:spPr>
          <a:xfrm>
            <a:off x="4519420" y="3548641"/>
            <a:ext cx="0" cy="1360907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09931A5-8042-DE9C-FD4F-58E02351B512}"/>
              </a:ext>
            </a:extLst>
          </p:cNvPr>
          <p:cNvSpPr txBox="1">
            <a:spLocks/>
          </p:cNvSpPr>
          <p:nvPr/>
        </p:nvSpPr>
        <p:spPr>
          <a:xfrm>
            <a:off x="93167" y="5783021"/>
            <a:ext cx="2256811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latin typeface="Gill Sans MT" panose="020B0502020104020203" pitchFamily="34" charset="77"/>
              </a:rPr>
              <a:t>Outgoing </a:t>
            </a:r>
            <a:br>
              <a:rPr lang="en-US" sz="1800">
                <a:latin typeface="Gill Sans MT" panose="020B0502020104020203" pitchFamily="34" charset="77"/>
              </a:rPr>
            </a:br>
            <a:r>
              <a:rPr lang="en-US" sz="1800">
                <a:latin typeface="Gill Sans MT" panose="020B0502020104020203" pitchFamily="34" charset="77"/>
              </a:rPr>
              <a:t>responses from front-end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5EFA6C5-D6DB-159B-140D-618DE756065A}"/>
              </a:ext>
            </a:extLst>
          </p:cNvPr>
          <p:cNvSpPr txBox="1">
            <a:spLocks/>
          </p:cNvSpPr>
          <p:nvPr/>
        </p:nvSpPr>
        <p:spPr>
          <a:xfrm>
            <a:off x="3049560" y="5118019"/>
            <a:ext cx="1880248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latin typeface="Gill Sans MT" panose="020B0502020104020203" pitchFamily="34" charset="77"/>
              </a:rPr>
              <a:t>Responses back to the front-end</a:t>
            </a:r>
          </a:p>
        </p:txBody>
      </p:sp>
      <p:sp>
        <p:nvSpPr>
          <p:cNvPr id="486" name="Rectangle 485">
            <a:extLst>
              <a:ext uri="{FF2B5EF4-FFF2-40B4-BE49-F238E27FC236}">
                <a16:creationId xmlns:a16="http://schemas.microsoft.com/office/drawing/2014/main" id="{5269BD6A-8843-F1FC-6107-5A157771D2FB}"/>
              </a:ext>
            </a:extLst>
          </p:cNvPr>
          <p:cNvSpPr/>
          <p:nvPr/>
        </p:nvSpPr>
        <p:spPr>
          <a:xfrm rot="5400000">
            <a:off x="2372208" y="3534917"/>
            <a:ext cx="302786" cy="12729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87" name="Picture 10">
            <a:extLst>
              <a:ext uri="{FF2B5EF4-FFF2-40B4-BE49-F238E27FC236}">
                <a16:creationId xmlns:a16="http://schemas.microsoft.com/office/drawing/2014/main" id="{02E54CA5-A540-B066-670F-BB4AD1AA2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20"/>
          <a:stretch/>
        </p:blipFill>
        <p:spPr bwMode="auto">
          <a:xfrm>
            <a:off x="1880837" y="4059934"/>
            <a:ext cx="500434" cy="19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7FE0D4-6E18-34A0-9BF6-697C3EBCD583}"/>
              </a:ext>
            </a:extLst>
          </p:cNvPr>
          <p:cNvSpPr txBox="1">
            <a:spLocks/>
          </p:cNvSpPr>
          <p:nvPr/>
        </p:nvSpPr>
        <p:spPr>
          <a:xfrm>
            <a:off x="2232144" y="3919400"/>
            <a:ext cx="862207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latin typeface="Gill Sans MT" panose="020B0502020104020203" pitchFamily="34" charset="77"/>
              </a:rPr>
              <a:t>envoy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43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 animBg="1"/>
      <p:bldP spid="335" grpId="0" animBg="1"/>
      <p:bldP spid="338" grpId="0" animBg="1"/>
      <p:bldP spid="7" grpId="0" animBg="1"/>
      <p:bldP spid="18" grpId="0"/>
      <p:bldP spid="15" grpId="0"/>
      <p:bldP spid="22" grpId="0" animBg="1"/>
      <p:bldP spid="24" grpId="0" animBg="1"/>
      <p:bldP spid="35" grpId="0" animBg="1"/>
      <p:bldP spid="36" grpId="0" animBg="1"/>
      <p:bldP spid="37" grpId="0" animBg="1"/>
      <p:bldP spid="452" grpId="0" animBg="1"/>
      <p:bldP spid="456" grpId="0" animBg="1"/>
      <p:bldP spid="462" grpId="0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reparation 329">
            <a:extLst>
              <a:ext uri="{FF2B5EF4-FFF2-40B4-BE49-F238E27FC236}">
                <a16:creationId xmlns:a16="http://schemas.microsoft.com/office/drawing/2014/main" id="{FF373E7E-031C-AB65-6C96-E553504BA9D0}"/>
              </a:ext>
            </a:extLst>
          </p:cNvPr>
          <p:cNvSpPr/>
          <p:nvPr/>
        </p:nvSpPr>
        <p:spPr>
          <a:xfrm>
            <a:off x="1891369" y="3272975"/>
            <a:ext cx="1187395" cy="708152"/>
          </a:xfrm>
          <a:prstGeom prst="flowChartPreparation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>
                <a:latin typeface="Gill Sans" panose="020B0502020104020203" pitchFamily="34" charset="-79"/>
                <a:cs typeface="Gill Sans" panose="020B0502020104020203" pitchFamily="34" charset="-79"/>
              </a:rPr>
              <a:t>API gateway</a:t>
            </a:r>
          </a:p>
        </p:txBody>
      </p:sp>
      <p:sp>
        <p:nvSpPr>
          <p:cNvPr id="333" name="Rounded Rectangle 332">
            <a:extLst>
              <a:ext uri="{FF2B5EF4-FFF2-40B4-BE49-F238E27FC236}">
                <a16:creationId xmlns:a16="http://schemas.microsoft.com/office/drawing/2014/main" id="{5D5114FE-5FA0-2630-B992-7FCE49AAB3ED}"/>
              </a:ext>
            </a:extLst>
          </p:cNvPr>
          <p:cNvSpPr/>
          <p:nvPr/>
        </p:nvSpPr>
        <p:spPr>
          <a:xfrm>
            <a:off x="3729043" y="2939810"/>
            <a:ext cx="365760" cy="3657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ounded Rectangle 334">
            <a:extLst>
              <a:ext uri="{FF2B5EF4-FFF2-40B4-BE49-F238E27FC236}">
                <a16:creationId xmlns:a16="http://schemas.microsoft.com/office/drawing/2014/main" id="{61867197-6731-89B3-F9F0-778E24CDC049}"/>
              </a:ext>
            </a:extLst>
          </p:cNvPr>
          <p:cNvSpPr/>
          <p:nvPr/>
        </p:nvSpPr>
        <p:spPr>
          <a:xfrm>
            <a:off x="3173037" y="3480079"/>
            <a:ext cx="365760" cy="7552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ounded Rectangle 337">
            <a:extLst>
              <a:ext uri="{FF2B5EF4-FFF2-40B4-BE49-F238E27FC236}">
                <a16:creationId xmlns:a16="http://schemas.microsoft.com/office/drawing/2014/main" id="{E0CB2FD1-EE66-4BE3-7962-F1FE9F4CA53A}"/>
              </a:ext>
            </a:extLst>
          </p:cNvPr>
          <p:cNvSpPr/>
          <p:nvPr/>
        </p:nvSpPr>
        <p:spPr>
          <a:xfrm>
            <a:off x="1426231" y="2693725"/>
            <a:ext cx="365760" cy="36576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E46CACB-E04D-37B1-D7E3-D0283C20C60D}"/>
              </a:ext>
            </a:extLst>
          </p:cNvPr>
          <p:cNvSpPr/>
          <p:nvPr/>
        </p:nvSpPr>
        <p:spPr>
          <a:xfrm>
            <a:off x="1043847" y="2058056"/>
            <a:ext cx="365760" cy="365760"/>
          </a:xfrm>
          <a:prstGeom prst="roundRect">
            <a:avLst/>
          </a:prstGeom>
          <a:solidFill>
            <a:schemeClr val="accent4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F61A846-088D-CE38-DA77-979CDE22C90E}"/>
              </a:ext>
            </a:extLst>
          </p:cNvPr>
          <p:cNvSpPr txBox="1">
            <a:spLocks/>
          </p:cNvSpPr>
          <p:nvPr/>
        </p:nvSpPr>
        <p:spPr>
          <a:xfrm>
            <a:off x="179323" y="994504"/>
            <a:ext cx="2256811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latin typeface="Gill Sans MT" panose="020B0502020104020203" pitchFamily="34" charset="77"/>
              </a:rPr>
              <a:t>Incoming </a:t>
            </a:r>
            <a:br>
              <a:rPr lang="en-US" sz="1800">
                <a:latin typeface="Gill Sans MT" panose="020B0502020104020203" pitchFamily="34" charset="77"/>
              </a:rPr>
            </a:br>
            <a:r>
              <a:rPr lang="en-US" sz="1800">
                <a:latin typeface="Gill Sans MT" panose="020B0502020104020203" pitchFamily="34" charset="77"/>
              </a:rPr>
              <a:t>requests to front-end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9F4EF56-244B-2FA1-A3A9-B71CCC686943}"/>
              </a:ext>
            </a:extLst>
          </p:cNvPr>
          <p:cNvSpPr txBox="1">
            <a:spLocks/>
          </p:cNvSpPr>
          <p:nvPr/>
        </p:nvSpPr>
        <p:spPr>
          <a:xfrm>
            <a:off x="3593228" y="2079850"/>
            <a:ext cx="1063977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latin typeface="Gill Sans MT" panose="020B0502020104020203" pitchFamily="34" charset="77"/>
              </a:rPr>
              <a:t>Backend</a:t>
            </a:r>
          </a:p>
          <a:p>
            <a:pPr algn="ctr"/>
            <a:r>
              <a:rPr lang="en-US" sz="1800">
                <a:latin typeface="Gill Sans MT" panose="020B0502020104020203" pitchFamily="34" charset="77"/>
              </a:rPr>
              <a:t>requests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E5049B2-E270-011B-C057-BEC2121CD246}"/>
              </a:ext>
            </a:extLst>
          </p:cNvPr>
          <p:cNvSpPr/>
          <p:nvPr/>
        </p:nvSpPr>
        <p:spPr>
          <a:xfrm rot="56139">
            <a:off x="3191718" y="2461931"/>
            <a:ext cx="365760" cy="3657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DB13825-879C-453C-7F46-256A2BF8E63B}"/>
              </a:ext>
            </a:extLst>
          </p:cNvPr>
          <p:cNvSpPr/>
          <p:nvPr/>
        </p:nvSpPr>
        <p:spPr>
          <a:xfrm>
            <a:off x="592656" y="1626503"/>
            <a:ext cx="365760" cy="36576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5B3B284-8554-DF56-1F25-9508E926370D}"/>
              </a:ext>
            </a:extLst>
          </p:cNvPr>
          <p:cNvSpPr/>
          <p:nvPr/>
        </p:nvSpPr>
        <p:spPr>
          <a:xfrm>
            <a:off x="597444" y="3797875"/>
            <a:ext cx="365760" cy="1307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B341B23-09EA-E37F-6A07-F19774EFFEB0}"/>
              </a:ext>
            </a:extLst>
          </p:cNvPr>
          <p:cNvSpPr/>
          <p:nvPr/>
        </p:nvSpPr>
        <p:spPr>
          <a:xfrm>
            <a:off x="1426148" y="4623889"/>
            <a:ext cx="365760" cy="13075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065F6DF-C24D-E69E-6848-C601FB2D5B1B}"/>
              </a:ext>
            </a:extLst>
          </p:cNvPr>
          <p:cNvSpPr/>
          <p:nvPr/>
        </p:nvSpPr>
        <p:spPr>
          <a:xfrm>
            <a:off x="1029264" y="5419309"/>
            <a:ext cx="365760" cy="1307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D57C9DA-6876-67BD-0237-E6E99CBC5461}"/>
              </a:ext>
            </a:extLst>
          </p:cNvPr>
          <p:cNvCxnSpPr>
            <a:cxnSpLocks/>
            <a:stCxn id="24" idx="2"/>
            <a:endCxn id="35" idx="0"/>
          </p:cNvCxnSpPr>
          <p:nvPr/>
        </p:nvCxnSpPr>
        <p:spPr>
          <a:xfrm>
            <a:off x="775536" y="1992263"/>
            <a:ext cx="4788" cy="1805612"/>
          </a:xfrm>
          <a:prstGeom prst="straightConnector1">
            <a:avLst/>
          </a:prstGeom>
          <a:ln w="22225">
            <a:solidFill>
              <a:schemeClr val="accent1">
                <a:lumMod val="50000"/>
              </a:schemeClr>
            </a:solidFill>
            <a:prstDash val="sysDot"/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053D474-F51A-D74C-39E0-5A62D8C01419}"/>
              </a:ext>
            </a:extLst>
          </p:cNvPr>
          <p:cNvCxnSpPr>
            <a:cxnSpLocks/>
            <a:stCxn id="7" idx="2"/>
            <a:endCxn id="37" idx="0"/>
          </p:cNvCxnSpPr>
          <p:nvPr/>
        </p:nvCxnSpPr>
        <p:spPr>
          <a:xfrm flipH="1">
            <a:off x="1212144" y="2423816"/>
            <a:ext cx="14583" cy="2995493"/>
          </a:xfrm>
          <a:prstGeom prst="straightConnector1">
            <a:avLst/>
          </a:prstGeom>
          <a:ln w="22225">
            <a:solidFill>
              <a:schemeClr val="accent4"/>
            </a:solidFill>
            <a:prstDash val="sysDot"/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EEB32A5-6C5B-D1F5-1DCE-62C1C3CB501D}"/>
              </a:ext>
            </a:extLst>
          </p:cNvPr>
          <p:cNvCxnSpPr>
            <a:cxnSpLocks/>
          </p:cNvCxnSpPr>
          <p:nvPr/>
        </p:nvCxnSpPr>
        <p:spPr>
          <a:xfrm flipH="1">
            <a:off x="1580871" y="3102566"/>
            <a:ext cx="9363" cy="1478242"/>
          </a:xfrm>
          <a:prstGeom prst="straightConnector1">
            <a:avLst/>
          </a:prstGeom>
          <a:ln w="22225">
            <a:solidFill>
              <a:schemeClr val="accent6"/>
            </a:solidFill>
            <a:prstDash val="sysDot"/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698E238-5061-D038-F7D5-F1EA72937713}"/>
              </a:ext>
            </a:extLst>
          </p:cNvPr>
          <p:cNvCxnSpPr>
            <a:cxnSpLocks/>
          </p:cNvCxnSpPr>
          <p:nvPr/>
        </p:nvCxnSpPr>
        <p:spPr>
          <a:xfrm>
            <a:off x="3355917" y="2830653"/>
            <a:ext cx="0" cy="645358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" name="Rounded Rectangle 451">
            <a:extLst>
              <a:ext uri="{FF2B5EF4-FFF2-40B4-BE49-F238E27FC236}">
                <a16:creationId xmlns:a16="http://schemas.microsoft.com/office/drawing/2014/main" id="{EC422F99-2F1C-9C3C-8445-9379E21D2B3A}"/>
              </a:ext>
            </a:extLst>
          </p:cNvPr>
          <p:cNvSpPr/>
          <p:nvPr/>
        </p:nvSpPr>
        <p:spPr>
          <a:xfrm>
            <a:off x="3726937" y="4328246"/>
            <a:ext cx="365760" cy="7552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3" name="Straight Arrow Connector 452">
            <a:extLst>
              <a:ext uri="{FF2B5EF4-FFF2-40B4-BE49-F238E27FC236}">
                <a16:creationId xmlns:a16="http://schemas.microsoft.com/office/drawing/2014/main" id="{D78C9F86-E122-76A7-8D6E-CC3BF19F9B93}"/>
              </a:ext>
            </a:extLst>
          </p:cNvPr>
          <p:cNvCxnSpPr>
            <a:cxnSpLocks/>
            <a:stCxn id="333" idx="2"/>
            <a:endCxn id="452" idx="0"/>
          </p:cNvCxnSpPr>
          <p:nvPr/>
        </p:nvCxnSpPr>
        <p:spPr>
          <a:xfrm flipH="1">
            <a:off x="3909817" y="3305570"/>
            <a:ext cx="2106" cy="1022676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6" name="Rounded Rectangle 455">
            <a:extLst>
              <a:ext uri="{FF2B5EF4-FFF2-40B4-BE49-F238E27FC236}">
                <a16:creationId xmlns:a16="http://schemas.microsoft.com/office/drawing/2014/main" id="{9918F021-8B98-F3AF-08CB-AFBF3E4769F2}"/>
              </a:ext>
            </a:extLst>
          </p:cNvPr>
          <p:cNvSpPr/>
          <p:nvPr/>
        </p:nvSpPr>
        <p:spPr>
          <a:xfrm>
            <a:off x="4349530" y="3157523"/>
            <a:ext cx="365760" cy="3657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Rounded Rectangle 461">
            <a:extLst>
              <a:ext uri="{FF2B5EF4-FFF2-40B4-BE49-F238E27FC236}">
                <a16:creationId xmlns:a16="http://schemas.microsoft.com/office/drawing/2014/main" id="{5EC09EB7-4DF9-582A-4CE4-70BF07CEAAC5}"/>
              </a:ext>
            </a:extLst>
          </p:cNvPr>
          <p:cNvSpPr/>
          <p:nvPr/>
        </p:nvSpPr>
        <p:spPr>
          <a:xfrm>
            <a:off x="4347886" y="4909548"/>
            <a:ext cx="365760" cy="7552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4" name="Straight Arrow Connector 463">
            <a:extLst>
              <a:ext uri="{FF2B5EF4-FFF2-40B4-BE49-F238E27FC236}">
                <a16:creationId xmlns:a16="http://schemas.microsoft.com/office/drawing/2014/main" id="{D0FB2FFC-8A4D-60E2-976A-A25216D7D40E}"/>
              </a:ext>
            </a:extLst>
          </p:cNvPr>
          <p:cNvCxnSpPr>
            <a:cxnSpLocks/>
          </p:cNvCxnSpPr>
          <p:nvPr/>
        </p:nvCxnSpPr>
        <p:spPr>
          <a:xfrm>
            <a:off x="4519420" y="3548641"/>
            <a:ext cx="0" cy="1360907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09931A5-8042-DE9C-FD4F-58E02351B512}"/>
              </a:ext>
            </a:extLst>
          </p:cNvPr>
          <p:cNvSpPr txBox="1">
            <a:spLocks/>
          </p:cNvSpPr>
          <p:nvPr/>
        </p:nvSpPr>
        <p:spPr>
          <a:xfrm>
            <a:off x="93167" y="5783021"/>
            <a:ext cx="2256811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latin typeface="Gill Sans MT" panose="020B0502020104020203" pitchFamily="34" charset="77"/>
              </a:rPr>
              <a:t>Outgoing </a:t>
            </a:r>
            <a:br>
              <a:rPr lang="en-US" sz="1800">
                <a:latin typeface="Gill Sans MT" panose="020B0502020104020203" pitchFamily="34" charset="77"/>
              </a:rPr>
            </a:br>
            <a:r>
              <a:rPr lang="en-US" sz="1800">
                <a:latin typeface="Gill Sans MT" panose="020B0502020104020203" pitchFamily="34" charset="77"/>
              </a:rPr>
              <a:t>responses from front-end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5EFA6C5-D6DB-159B-140D-618DE756065A}"/>
              </a:ext>
            </a:extLst>
          </p:cNvPr>
          <p:cNvSpPr txBox="1">
            <a:spLocks/>
          </p:cNvSpPr>
          <p:nvPr/>
        </p:nvSpPr>
        <p:spPr>
          <a:xfrm>
            <a:off x="3049560" y="5118019"/>
            <a:ext cx="1880248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latin typeface="Gill Sans MT" panose="020B0502020104020203" pitchFamily="34" charset="77"/>
              </a:rPr>
              <a:t>Responses back to the front-end</a:t>
            </a:r>
          </a:p>
        </p:txBody>
      </p:sp>
      <p:sp>
        <p:nvSpPr>
          <p:cNvPr id="492" name="Title 1">
            <a:extLst>
              <a:ext uri="{FF2B5EF4-FFF2-40B4-BE49-F238E27FC236}">
                <a16:creationId xmlns:a16="http://schemas.microsoft.com/office/drawing/2014/main" id="{8DD87E61-E1A6-BAD8-3430-A99172DEE6A1}"/>
              </a:ext>
            </a:extLst>
          </p:cNvPr>
          <p:cNvSpPr txBox="1">
            <a:spLocks/>
          </p:cNvSpPr>
          <p:nvPr/>
        </p:nvSpPr>
        <p:spPr>
          <a:xfrm>
            <a:off x="1050797" y="1582689"/>
            <a:ext cx="3079372" cy="4454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solidFill>
                  <a:schemeClr val="bg1"/>
                </a:solidFill>
                <a:latin typeface="Gill Sans MT" panose="020B0502020104020203" pitchFamily="34" charset="77"/>
              </a:rPr>
              <a:t>Request 1: T</a:t>
            </a:r>
            <a:r>
              <a:rPr lang="en-US" sz="1800" baseline="-25000">
                <a:solidFill>
                  <a:schemeClr val="bg1"/>
                </a:solidFill>
                <a:latin typeface="Gill Sans MT" panose="020B0502020104020203" pitchFamily="34" charset="77"/>
              </a:rPr>
              <a:t>in</a:t>
            </a:r>
            <a:r>
              <a:rPr lang="en-US" sz="1800">
                <a:solidFill>
                  <a:schemeClr val="bg1"/>
                </a:solidFill>
                <a:latin typeface="Gill Sans MT" panose="020B0502020104020203" pitchFamily="34" charset="77"/>
              </a:rPr>
              <a:t> = 1s,  T</a:t>
            </a:r>
            <a:r>
              <a:rPr lang="en-US" sz="1800" baseline="-25000">
                <a:solidFill>
                  <a:schemeClr val="bg1"/>
                </a:solidFill>
                <a:latin typeface="Gill Sans MT" panose="020B0502020104020203" pitchFamily="34" charset="77"/>
              </a:rPr>
              <a:t>out </a:t>
            </a:r>
            <a:r>
              <a:rPr lang="en-US" sz="1800">
                <a:solidFill>
                  <a:schemeClr val="bg1"/>
                </a:solidFill>
                <a:latin typeface="Gill Sans MT" panose="020B0502020104020203" pitchFamily="34" charset="77"/>
              </a:rPr>
              <a:t>= 1.02s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204500-1217-C2E0-4D4E-BCCEAB176853}"/>
              </a:ext>
            </a:extLst>
          </p:cNvPr>
          <p:cNvSpPr txBox="1">
            <a:spLocks/>
          </p:cNvSpPr>
          <p:nvPr/>
        </p:nvSpPr>
        <p:spPr>
          <a:xfrm>
            <a:off x="0" y="108847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>
                <a:latin typeface="Gill Sans MT" panose="020B0502020104020203" pitchFamily="34" charset="77"/>
              </a:rPr>
              <a:t>How can we reconstruct end-to-end traces without header propagation?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9F29DF-0211-91A6-8947-F76DE8245880}"/>
              </a:ext>
            </a:extLst>
          </p:cNvPr>
          <p:cNvSpPr/>
          <p:nvPr/>
        </p:nvSpPr>
        <p:spPr>
          <a:xfrm rot="5400000">
            <a:off x="2372208" y="3534917"/>
            <a:ext cx="302786" cy="12729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12DD2FFC-FB57-F56F-0A33-6A78A8EB7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20"/>
          <a:stretch/>
        </p:blipFill>
        <p:spPr bwMode="auto">
          <a:xfrm>
            <a:off x="1880837" y="4059934"/>
            <a:ext cx="500434" cy="19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7604DA5-2DDA-77AC-5D71-8179F5919EB1}"/>
              </a:ext>
            </a:extLst>
          </p:cNvPr>
          <p:cNvSpPr txBox="1">
            <a:spLocks/>
          </p:cNvSpPr>
          <p:nvPr/>
        </p:nvSpPr>
        <p:spPr>
          <a:xfrm>
            <a:off x="2232144" y="3919400"/>
            <a:ext cx="862207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latin typeface="Gill Sans MT" panose="020B0502020104020203" pitchFamily="34" charset="77"/>
              </a:rPr>
              <a:t>envoy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4F6EE2-F15B-D9CA-C894-42832294F284}"/>
              </a:ext>
            </a:extLst>
          </p:cNvPr>
          <p:cNvSpPr/>
          <p:nvPr/>
        </p:nvSpPr>
        <p:spPr>
          <a:xfrm>
            <a:off x="5615526" y="1021126"/>
            <a:ext cx="1393620" cy="55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Gill Sans" panose="020B0502020104020203" pitchFamily="34" charset="-79"/>
                <a:cs typeface="Gill Sans" panose="020B0502020104020203" pitchFamily="34" charset="-79"/>
              </a:rPr>
              <a:t>Timings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3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31875 -0.0812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-407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" grpId="0" animBg="1"/>
      <p:bldP spid="492" grpId="1" animBg="1"/>
      <p:bldP spid="492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reparation 329">
            <a:extLst>
              <a:ext uri="{FF2B5EF4-FFF2-40B4-BE49-F238E27FC236}">
                <a16:creationId xmlns:a16="http://schemas.microsoft.com/office/drawing/2014/main" id="{FF373E7E-031C-AB65-6C96-E553504BA9D0}"/>
              </a:ext>
            </a:extLst>
          </p:cNvPr>
          <p:cNvSpPr/>
          <p:nvPr/>
        </p:nvSpPr>
        <p:spPr>
          <a:xfrm>
            <a:off x="1891369" y="3272975"/>
            <a:ext cx="1187395" cy="708152"/>
          </a:xfrm>
          <a:prstGeom prst="flowChartPreparation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>
                <a:latin typeface="Gill Sans" panose="020B0502020104020203" pitchFamily="34" charset="-79"/>
                <a:cs typeface="Gill Sans" panose="020B0502020104020203" pitchFamily="34" charset="-79"/>
              </a:rPr>
              <a:t>API gateway</a:t>
            </a:r>
          </a:p>
        </p:txBody>
      </p:sp>
      <p:sp>
        <p:nvSpPr>
          <p:cNvPr id="333" name="Rounded Rectangle 332">
            <a:extLst>
              <a:ext uri="{FF2B5EF4-FFF2-40B4-BE49-F238E27FC236}">
                <a16:creationId xmlns:a16="http://schemas.microsoft.com/office/drawing/2014/main" id="{5D5114FE-5FA0-2630-B992-7FCE49AAB3ED}"/>
              </a:ext>
            </a:extLst>
          </p:cNvPr>
          <p:cNvSpPr/>
          <p:nvPr/>
        </p:nvSpPr>
        <p:spPr>
          <a:xfrm>
            <a:off x="3729043" y="2939810"/>
            <a:ext cx="365760" cy="3657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ounded Rectangle 334">
            <a:extLst>
              <a:ext uri="{FF2B5EF4-FFF2-40B4-BE49-F238E27FC236}">
                <a16:creationId xmlns:a16="http://schemas.microsoft.com/office/drawing/2014/main" id="{61867197-6731-89B3-F9F0-778E24CDC049}"/>
              </a:ext>
            </a:extLst>
          </p:cNvPr>
          <p:cNvSpPr/>
          <p:nvPr/>
        </p:nvSpPr>
        <p:spPr>
          <a:xfrm>
            <a:off x="3173037" y="3480079"/>
            <a:ext cx="365760" cy="7552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E46CACB-E04D-37B1-D7E3-D0283C20C60D}"/>
              </a:ext>
            </a:extLst>
          </p:cNvPr>
          <p:cNvSpPr/>
          <p:nvPr/>
        </p:nvSpPr>
        <p:spPr>
          <a:xfrm>
            <a:off x="1043847" y="2058056"/>
            <a:ext cx="365760" cy="365760"/>
          </a:xfrm>
          <a:prstGeom prst="roundRect">
            <a:avLst/>
          </a:prstGeom>
          <a:solidFill>
            <a:schemeClr val="accent4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F61A846-088D-CE38-DA77-979CDE22C90E}"/>
              </a:ext>
            </a:extLst>
          </p:cNvPr>
          <p:cNvSpPr txBox="1">
            <a:spLocks/>
          </p:cNvSpPr>
          <p:nvPr/>
        </p:nvSpPr>
        <p:spPr>
          <a:xfrm>
            <a:off x="179323" y="994504"/>
            <a:ext cx="2256811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latin typeface="Gill Sans MT" panose="020B0502020104020203" pitchFamily="34" charset="77"/>
              </a:rPr>
              <a:t>Incoming </a:t>
            </a:r>
            <a:br>
              <a:rPr lang="en-US" sz="1800">
                <a:latin typeface="Gill Sans MT" panose="020B0502020104020203" pitchFamily="34" charset="77"/>
              </a:rPr>
            </a:br>
            <a:r>
              <a:rPr lang="en-US" sz="1800">
                <a:latin typeface="Gill Sans MT" panose="020B0502020104020203" pitchFamily="34" charset="77"/>
              </a:rPr>
              <a:t>requests to front-end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9F4EF56-244B-2FA1-A3A9-B71CCC686943}"/>
              </a:ext>
            </a:extLst>
          </p:cNvPr>
          <p:cNvSpPr txBox="1">
            <a:spLocks/>
          </p:cNvSpPr>
          <p:nvPr/>
        </p:nvSpPr>
        <p:spPr>
          <a:xfrm>
            <a:off x="3593228" y="2079850"/>
            <a:ext cx="1063977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latin typeface="Gill Sans MT" panose="020B0502020104020203" pitchFamily="34" charset="77"/>
              </a:rPr>
              <a:t>Backend</a:t>
            </a:r>
          </a:p>
          <a:p>
            <a:pPr algn="ctr"/>
            <a:r>
              <a:rPr lang="en-US" sz="1800">
                <a:latin typeface="Gill Sans MT" panose="020B0502020104020203" pitchFamily="34" charset="77"/>
              </a:rPr>
              <a:t>requests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E5049B2-E270-011B-C057-BEC2121CD246}"/>
              </a:ext>
            </a:extLst>
          </p:cNvPr>
          <p:cNvSpPr/>
          <p:nvPr/>
        </p:nvSpPr>
        <p:spPr>
          <a:xfrm rot="56139">
            <a:off x="3191718" y="2461931"/>
            <a:ext cx="365760" cy="3657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DB13825-879C-453C-7F46-256A2BF8E63B}"/>
              </a:ext>
            </a:extLst>
          </p:cNvPr>
          <p:cNvSpPr/>
          <p:nvPr/>
        </p:nvSpPr>
        <p:spPr>
          <a:xfrm>
            <a:off x="592656" y="1626503"/>
            <a:ext cx="365760" cy="36576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5B3B284-8554-DF56-1F25-9508E926370D}"/>
              </a:ext>
            </a:extLst>
          </p:cNvPr>
          <p:cNvSpPr/>
          <p:nvPr/>
        </p:nvSpPr>
        <p:spPr>
          <a:xfrm>
            <a:off x="597444" y="3797875"/>
            <a:ext cx="365760" cy="1307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B341B23-09EA-E37F-6A07-F19774EFFEB0}"/>
              </a:ext>
            </a:extLst>
          </p:cNvPr>
          <p:cNvSpPr/>
          <p:nvPr/>
        </p:nvSpPr>
        <p:spPr>
          <a:xfrm>
            <a:off x="1426148" y="4623889"/>
            <a:ext cx="365760" cy="13075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065F6DF-C24D-E69E-6848-C601FB2D5B1B}"/>
              </a:ext>
            </a:extLst>
          </p:cNvPr>
          <p:cNvSpPr/>
          <p:nvPr/>
        </p:nvSpPr>
        <p:spPr>
          <a:xfrm>
            <a:off x="1029264" y="5419309"/>
            <a:ext cx="365760" cy="1307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D57C9DA-6876-67BD-0237-E6E99CBC5461}"/>
              </a:ext>
            </a:extLst>
          </p:cNvPr>
          <p:cNvCxnSpPr>
            <a:cxnSpLocks/>
            <a:stCxn id="24" idx="2"/>
            <a:endCxn id="35" idx="0"/>
          </p:cNvCxnSpPr>
          <p:nvPr/>
        </p:nvCxnSpPr>
        <p:spPr>
          <a:xfrm>
            <a:off x="775536" y="1992263"/>
            <a:ext cx="4788" cy="1805612"/>
          </a:xfrm>
          <a:prstGeom prst="straightConnector1">
            <a:avLst/>
          </a:prstGeom>
          <a:ln w="22225">
            <a:solidFill>
              <a:schemeClr val="accent1">
                <a:lumMod val="50000"/>
              </a:schemeClr>
            </a:solidFill>
            <a:prstDash val="sysDot"/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053D474-F51A-D74C-39E0-5A62D8C01419}"/>
              </a:ext>
            </a:extLst>
          </p:cNvPr>
          <p:cNvCxnSpPr>
            <a:cxnSpLocks/>
            <a:stCxn id="7" idx="2"/>
            <a:endCxn id="37" idx="0"/>
          </p:cNvCxnSpPr>
          <p:nvPr/>
        </p:nvCxnSpPr>
        <p:spPr>
          <a:xfrm flipH="1">
            <a:off x="1212144" y="2423816"/>
            <a:ext cx="14583" cy="2995493"/>
          </a:xfrm>
          <a:prstGeom prst="straightConnector1">
            <a:avLst/>
          </a:prstGeom>
          <a:ln w="22225">
            <a:solidFill>
              <a:schemeClr val="accent4"/>
            </a:solidFill>
            <a:prstDash val="sysDot"/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EEB32A5-6C5B-D1F5-1DCE-62C1C3CB501D}"/>
              </a:ext>
            </a:extLst>
          </p:cNvPr>
          <p:cNvCxnSpPr>
            <a:cxnSpLocks/>
          </p:cNvCxnSpPr>
          <p:nvPr/>
        </p:nvCxnSpPr>
        <p:spPr>
          <a:xfrm flipH="1">
            <a:off x="1580871" y="3102566"/>
            <a:ext cx="9363" cy="1478242"/>
          </a:xfrm>
          <a:prstGeom prst="straightConnector1">
            <a:avLst/>
          </a:prstGeom>
          <a:ln w="22225">
            <a:solidFill>
              <a:schemeClr val="accent6"/>
            </a:solidFill>
            <a:prstDash val="sysDot"/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698E238-5061-D038-F7D5-F1EA72937713}"/>
              </a:ext>
            </a:extLst>
          </p:cNvPr>
          <p:cNvCxnSpPr>
            <a:cxnSpLocks/>
          </p:cNvCxnSpPr>
          <p:nvPr/>
        </p:nvCxnSpPr>
        <p:spPr>
          <a:xfrm>
            <a:off x="3355917" y="2830653"/>
            <a:ext cx="0" cy="645358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" name="Rounded Rectangle 451">
            <a:extLst>
              <a:ext uri="{FF2B5EF4-FFF2-40B4-BE49-F238E27FC236}">
                <a16:creationId xmlns:a16="http://schemas.microsoft.com/office/drawing/2014/main" id="{EC422F99-2F1C-9C3C-8445-9379E21D2B3A}"/>
              </a:ext>
            </a:extLst>
          </p:cNvPr>
          <p:cNvSpPr/>
          <p:nvPr/>
        </p:nvSpPr>
        <p:spPr>
          <a:xfrm>
            <a:off x="3726937" y="4328246"/>
            <a:ext cx="365760" cy="7552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3" name="Straight Arrow Connector 452">
            <a:extLst>
              <a:ext uri="{FF2B5EF4-FFF2-40B4-BE49-F238E27FC236}">
                <a16:creationId xmlns:a16="http://schemas.microsoft.com/office/drawing/2014/main" id="{D78C9F86-E122-76A7-8D6E-CC3BF19F9B93}"/>
              </a:ext>
            </a:extLst>
          </p:cNvPr>
          <p:cNvCxnSpPr>
            <a:cxnSpLocks/>
            <a:stCxn id="333" idx="2"/>
            <a:endCxn id="452" idx="0"/>
          </p:cNvCxnSpPr>
          <p:nvPr/>
        </p:nvCxnSpPr>
        <p:spPr>
          <a:xfrm flipH="1">
            <a:off x="3909817" y="3305570"/>
            <a:ext cx="2106" cy="1022676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6" name="Rounded Rectangle 455">
            <a:extLst>
              <a:ext uri="{FF2B5EF4-FFF2-40B4-BE49-F238E27FC236}">
                <a16:creationId xmlns:a16="http://schemas.microsoft.com/office/drawing/2014/main" id="{9918F021-8B98-F3AF-08CB-AFBF3E4769F2}"/>
              </a:ext>
            </a:extLst>
          </p:cNvPr>
          <p:cNvSpPr/>
          <p:nvPr/>
        </p:nvSpPr>
        <p:spPr>
          <a:xfrm>
            <a:off x="4349530" y="3157523"/>
            <a:ext cx="365760" cy="36576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Rounded Rectangle 461">
            <a:extLst>
              <a:ext uri="{FF2B5EF4-FFF2-40B4-BE49-F238E27FC236}">
                <a16:creationId xmlns:a16="http://schemas.microsoft.com/office/drawing/2014/main" id="{5EC09EB7-4DF9-582A-4CE4-70BF07CEAAC5}"/>
              </a:ext>
            </a:extLst>
          </p:cNvPr>
          <p:cNvSpPr/>
          <p:nvPr/>
        </p:nvSpPr>
        <p:spPr>
          <a:xfrm>
            <a:off x="4347886" y="4909548"/>
            <a:ext cx="365760" cy="7552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4" name="Straight Arrow Connector 463">
            <a:extLst>
              <a:ext uri="{FF2B5EF4-FFF2-40B4-BE49-F238E27FC236}">
                <a16:creationId xmlns:a16="http://schemas.microsoft.com/office/drawing/2014/main" id="{D0FB2FFC-8A4D-60E2-976A-A25216D7D40E}"/>
              </a:ext>
            </a:extLst>
          </p:cNvPr>
          <p:cNvCxnSpPr>
            <a:cxnSpLocks/>
          </p:cNvCxnSpPr>
          <p:nvPr/>
        </p:nvCxnSpPr>
        <p:spPr>
          <a:xfrm>
            <a:off x="4519420" y="3548641"/>
            <a:ext cx="0" cy="1360907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09931A5-8042-DE9C-FD4F-58E02351B512}"/>
              </a:ext>
            </a:extLst>
          </p:cNvPr>
          <p:cNvSpPr txBox="1">
            <a:spLocks/>
          </p:cNvSpPr>
          <p:nvPr/>
        </p:nvSpPr>
        <p:spPr>
          <a:xfrm>
            <a:off x="93167" y="5783021"/>
            <a:ext cx="2256811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latin typeface="Gill Sans MT" panose="020B0502020104020203" pitchFamily="34" charset="77"/>
              </a:rPr>
              <a:t>Outgoing </a:t>
            </a:r>
            <a:br>
              <a:rPr lang="en-US" sz="1800">
                <a:latin typeface="Gill Sans MT" panose="020B0502020104020203" pitchFamily="34" charset="77"/>
              </a:rPr>
            </a:br>
            <a:r>
              <a:rPr lang="en-US" sz="1800">
                <a:latin typeface="Gill Sans MT" panose="020B0502020104020203" pitchFamily="34" charset="77"/>
              </a:rPr>
              <a:t>responses from front-end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5EFA6C5-D6DB-159B-140D-618DE756065A}"/>
              </a:ext>
            </a:extLst>
          </p:cNvPr>
          <p:cNvSpPr txBox="1">
            <a:spLocks/>
          </p:cNvSpPr>
          <p:nvPr/>
        </p:nvSpPr>
        <p:spPr>
          <a:xfrm>
            <a:off x="3049560" y="5118019"/>
            <a:ext cx="1880248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latin typeface="Gill Sans MT" panose="020B0502020104020203" pitchFamily="34" charset="77"/>
              </a:rPr>
              <a:t>Responses back to the front-end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D4A7DA6-3AE9-7074-5114-94B007C4994D}"/>
              </a:ext>
            </a:extLst>
          </p:cNvPr>
          <p:cNvSpPr txBox="1">
            <a:spLocks/>
          </p:cNvSpPr>
          <p:nvPr/>
        </p:nvSpPr>
        <p:spPr>
          <a:xfrm>
            <a:off x="2306503" y="1852644"/>
            <a:ext cx="2840868" cy="44549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solidFill>
                  <a:schemeClr val="bg1"/>
                </a:solidFill>
                <a:latin typeface="Gill Sans MT" panose="020B0502020104020203" pitchFamily="34" charset="77"/>
              </a:rPr>
              <a:t>This mapping is not possible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6A4CA43-2A82-2BC4-ABAD-00011F3996D4}"/>
              </a:ext>
            </a:extLst>
          </p:cNvPr>
          <p:cNvCxnSpPr>
            <a:cxnSpLocks/>
            <a:endCxn id="456" idx="1"/>
          </p:cNvCxnSpPr>
          <p:nvPr/>
        </p:nvCxnSpPr>
        <p:spPr>
          <a:xfrm>
            <a:off x="1728450" y="2842893"/>
            <a:ext cx="2621080" cy="497510"/>
          </a:xfrm>
          <a:prstGeom prst="straightConnector1">
            <a:avLst/>
          </a:prstGeom>
          <a:ln w="73025">
            <a:solidFill>
              <a:schemeClr val="accent6">
                <a:alpha val="82335"/>
              </a:schemeClr>
            </a:solidFill>
            <a:prstDash val="solid"/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7E717EF-472A-5BDD-4146-E650021058B0}"/>
              </a:ext>
            </a:extLst>
          </p:cNvPr>
          <p:cNvSpPr/>
          <p:nvPr/>
        </p:nvSpPr>
        <p:spPr>
          <a:xfrm>
            <a:off x="1426231" y="2693725"/>
            <a:ext cx="365760" cy="36576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F500F65-E181-9418-83C2-440F6B810D3D}"/>
              </a:ext>
            </a:extLst>
          </p:cNvPr>
          <p:cNvSpPr txBox="1">
            <a:spLocks/>
          </p:cNvSpPr>
          <p:nvPr/>
        </p:nvSpPr>
        <p:spPr>
          <a:xfrm>
            <a:off x="0" y="108847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>
                <a:latin typeface="Gill Sans MT" panose="020B0502020104020203" pitchFamily="34" charset="77"/>
              </a:rPr>
              <a:t>How can we reconstruct end-to-end traces without header propagation?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87EADA-A8CE-861F-B77E-790F40AC3EE5}"/>
              </a:ext>
            </a:extLst>
          </p:cNvPr>
          <p:cNvCxnSpPr>
            <a:cxnSpLocks/>
          </p:cNvCxnSpPr>
          <p:nvPr/>
        </p:nvCxnSpPr>
        <p:spPr>
          <a:xfrm>
            <a:off x="1971004" y="4686312"/>
            <a:ext cx="2182657" cy="223236"/>
          </a:xfrm>
          <a:prstGeom prst="straightConnector1">
            <a:avLst/>
          </a:prstGeom>
          <a:ln w="73025">
            <a:solidFill>
              <a:srgbClr val="C00000">
                <a:alpha val="82000"/>
              </a:srgbClr>
            </a:solidFill>
            <a:prstDash val="solid"/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ultiply 22">
            <a:extLst>
              <a:ext uri="{FF2B5EF4-FFF2-40B4-BE49-F238E27FC236}">
                <a16:creationId xmlns:a16="http://schemas.microsoft.com/office/drawing/2014/main" id="{FB362C10-2D97-F13F-A0B4-93DEECE0DC66}"/>
              </a:ext>
            </a:extLst>
          </p:cNvPr>
          <p:cNvSpPr/>
          <p:nvPr/>
        </p:nvSpPr>
        <p:spPr>
          <a:xfrm>
            <a:off x="2760078" y="4511531"/>
            <a:ext cx="505522" cy="603871"/>
          </a:xfrm>
          <a:prstGeom prst="mathMultiply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>
            <a:extLst>
              <a:ext uri="{FF2B5EF4-FFF2-40B4-BE49-F238E27FC236}">
                <a16:creationId xmlns:a16="http://schemas.microsoft.com/office/drawing/2014/main" id="{BECB3ECA-7C2A-F782-B59B-0A2525097510}"/>
              </a:ext>
            </a:extLst>
          </p:cNvPr>
          <p:cNvSpPr/>
          <p:nvPr/>
        </p:nvSpPr>
        <p:spPr>
          <a:xfrm>
            <a:off x="2693811" y="2771972"/>
            <a:ext cx="505522" cy="603871"/>
          </a:xfrm>
          <a:prstGeom prst="mathMultiply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>
            <a:extLst>
              <a:ext uri="{FF2B5EF4-FFF2-40B4-BE49-F238E27FC236}">
                <a16:creationId xmlns:a16="http://schemas.microsoft.com/office/drawing/2014/main" id="{32AEAD85-8639-393F-3D65-80D28279DD8B}"/>
              </a:ext>
            </a:extLst>
          </p:cNvPr>
          <p:cNvSpPr/>
          <p:nvPr/>
        </p:nvSpPr>
        <p:spPr>
          <a:xfrm>
            <a:off x="4785420" y="1478150"/>
            <a:ext cx="505522" cy="603871"/>
          </a:xfrm>
          <a:prstGeom prst="mathMultiply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C834D7B-A17C-BDA3-138D-36F0606FE184}"/>
              </a:ext>
            </a:extLst>
          </p:cNvPr>
          <p:cNvSpPr txBox="1">
            <a:spLocks/>
          </p:cNvSpPr>
          <p:nvPr/>
        </p:nvSpPr>
        <p:spPr>
          <a:xfrm>
            <a:off x="1457814" y="5062331"/>
            <a:ext cx="1880248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>
                <a:solidFill>
                  <a:srgbClr val="C00000"/>
                </a:solidFill>
                <a:latin typeface="Gill Sans MT" panose="020B0502020104020203" pitchFamily="34" charset="77"/>
              </a:rPr>
              <a:t>This timing is not possible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34A191-0A79-3AB4-1825-110960C5FCF5}"/>
              </a:ext>
            </a:extLst>
          </p:cNvPr>
          <p:cNvSpPr/>
          <p:nvPr/>
        </p:nvSpPr>
        <p:spPr>
          <a:xfrm rot="5400000">
            <a:off x="2372208" y="3534917"/>
            <a:ext cx="302786" cy="12729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3" name="Picture 10">
            <a:extLst>
              <a:ext uri="{FF2B5EF4-FFF2-40B4-BE49-F238E27FC236}">
                <a16:creationId xmlns:a16="http://schemas.microsoft.com/office/drawing/2014/main" id="{51FFE889-43E5-AA88-069F-DB0EC1076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20"/>
          <a:stretch/>
        </p:blipFill>
        <p:spPr bwMode="auto">
          <a:xfrm>
            <a:off x="1880837" y="4059934"/>
            <a:ext cx="500434" cy="19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0990645B-38E5-7843-8ADE-4F4183B8048C}"/>
              </a:ext>
            </a:extLst>
          </p:cNvPr>
          <p:cNvSpPr txBox="1">
            <a:spLocks/>
          </p:cNvSpPr>
          <p:nvPr/>
        </p:nvSpPr>
        <p:spPr>
          <a:xfrm>
            <a:off x="2232144" y="3919400"/>
            <a:ext cx="862207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latin typeface="Gill Sans MT" panose="020B0502020104020203" pitchFamily="34" charset="77"/>
              </a:rPr>
              <a:t>envoy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625AA2A-62F6-D398-4908-3B7319041A80}"/>
              </a:ext>
            </a:extLst>
          </p:cNvPr>
          <p:cNvSpPr/>
          <p:nvPr/>
        </p:nvSpPr>
        <p:spPr>
          <a:xfrm>
            <a:off x="5615526" y="1021126"/>
            <a:ext cx="1393620" cy="55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Gill Sans" panose="020B0502020104020203" pitchFamily="34" charset="-79"/>
                <a:cs typeface="Gill Sans" panose="020B0502020104020203" pitchFamily="34" charset="-79"/>
              </a:rPr>
              <a:t>Timings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7F6FCC4-5130-08C0-AFFF-ECE8D9EBD312}"/>
              </a:ext>
            </a:extLst>
          </p:cNvPr>
          <p:cNvSpPr/>
          <p:nvPr/>
        </p:nvSpPr>
        <p:spPr>
          <a:xfrm>
            <a:off x="7744542" y="1021126"/>
            <a:ext cx="1920323" cy="55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Gill Sans" panose="020B0502020104020203" pitchFamily="34" charset="-79"/>
                <a:cs typeface="Gill Sans" panose="020B0502020104020203" pitchFamily="34" charset="-79"/>
              </a:rPr>
              <a:t>Constraints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156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99 0.01597 L 0.43489 -0.0979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4" y="-569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23" grpId="0" animBg="1"/>
      <p:bldP spid="28" grpId="0" animBg="1"/>
      <p:bldP spid="30" grpId="0" animBg="1"/>
      <p:bldP spid="30" grpId="1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0949331-79FC-2E31-2270-5FFCA790C9CD}"/>
              </a:ext>
            </a:extLst>
          </p:cNvPr>
          <p:cNvSpPr/>
          <p:nvPr/>
        </p:nvSpPr>
        <p:spPr>
          <a:xfrm>
            <a:off x="5615526" y="1021126"/>
            <a:ext cx="1393620" cy="55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Gill Sans" panose="020B0502020104020203" pitchFamily="34" charset="-79"/>
                <a:cs typeface="Gill Sans" panose="020B0502020104020203" pitchFamily="34" charset="-79"/>
              </a:rPr>
              <a:t>Timings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E8415C-5B2F-2141-56F4-A27E08BFFD7C}"/>
              </a:ext>
            </a:extLst>
          </p:cNvPr>
          <p:cNvSpPr/>
          <p:nvPr/>
        </p:nvSpPr>
        <p:spPr>
          <a:xfrm>
            <a:off x="7744542" y="1021126"/>
            <a:ext cx="1920323" cy="55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Gill Sans" panose="020B0502020104020203" pitchFamily="34" charset="-79"/>
                <a:cs typeface="Gill Sans" panose="020B0502020104020203" pitchFamily="34" charset="-79"/>
              </a:rPr>
              <a:t>Constraints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4284DE4C-9C42-92BC-7190-3C1241D3F5D1}"/>
              </a:ext>
            </a:extLst>
          </p:cNvPr>
          <p:cNvSpPr txBox="1">
            <a:spLocks/>
          </p:cNvSpPr>
          <p:nvPr/>
        </p:nvSpPr>
        <p:spPr>
          <a:xfrm>
            <a:off x="0" y="108847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>
                <a:latin typeface="Gill Sans MT" panose="020B0502020104020203" pitchFamily="34" charset="77"/>
              </a:rPr>
              <a:t>How can we reconstruct end-to-end traces without header propagation?</a:t>
            </a:r>
          </a:p>
        </p:txBody>
      </p: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958AFC9A-33B5-0AB2-39DA-F84E9C56F43F}"/>
              </a:ext>
            </a:extLst>
          </p:cNvPr>
          <p:cNvGrpSpPr/>
          <p:nvPr/>
        </p:nvGrpSpPr>
        <p:grpSpPr>
          <a:xfrm>
            <a:off x="1160147" y="2677885"/>
            <a:ext cx="2869607" cy="1672451"/>
            <a:chOff x="3767121" y="811725"/>
            <a:chExt cx="2267251" cy="1178027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A35B7588-260E-7AE9-2037-D2CA0E27CA3C}"/>
                </a:ext>
              </a:extLst>
            </p:cNvPr>
            <p:cNvSpPr/>
            <p:nvPr/>
          </p:nvSpPr>
          <p:spPr>
            <a:xfrm>
              <a:off x="4596988" y="1550332"/>
              <a:ext cx="179408" cy="184347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355F87F0-56EF-328C-F63C-C65483507E17}"/>
                </a:ext>
              </a:extLst>
            </p:cNvPr>
            <p:cNvSpPr/>
            <p:nvPr/>
          </p:nvSpPr>
          <p:spPr>
            <a:xfrm>
              <a:off x="4592835" y="969023"/>
              <a:ext cx="179408" cy="184347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2A12E0AE-04AE-389E-2163-FB78E4EB74FA}"/>
                </a:ext>
              </a:extLst>
            </p:cNvPr>
            <p:cNvSpPr/>
            <p:nvPr/>
          </p:nvSpPr>
          <p:spPr>
            <a:xfrm>
              <a:off x="5149837" y="811725"/>
              <a:ext cx="179408" cy="184347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Graphic 30" descr="Gears with solid fill">
              <a:extLst>
                <a:ext uri="{FF2B5EF4-FFF2-40B4-BE49-F238E27FC236}">
                  <a16:creationId xmlns:a16="http://schemas.microsoft.com/office/drawing/2014/main" id="{D756BBDB-3710-28E1-59EE-6A94CE4AA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78199" y="1778448"/>
              <a:ext cx="120823" cy="124149"/>
            </a:xfrm>
            <a:prstGeom prst="rect">
              <a:avLst/>
            </a:prstGeom>
          </p:spPr>
        </p:pic>
        <p:pic>
          <p:nvPicPr>
            <p:cNvPr id="32" name="Graphic 31" descr="Gears with solid fill">
              <a:extLst>
                <a:ext uri="{FF2B5EF4-FFF2-40B4-BE49-F238E27FC236}">
                  <a16:creationId xmlns:a16="http://schemas.microsoft.com/office/drawing/2014/main" id="{CF706E4F-F9AF-9A7D-60A7-5B1438BDA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79129" y="848010"/>
              <a:ext cx="120823" cy="124149"/>
            </a:xfrm>
            <a:prstGeom prst="rect">
              <a:avLst/>
            </a:prstGeom>
          </p:spPr>
        </p:pic>
        <p:pic>
          <p:nvPicPr>
            <p:cNvPr id="33" name="Graphic 32" descr="Morse Code with solid fill">
              <a:extLst>
                <a:ext uri="{FF2B5EF4-FFF2-40B4-BE49-F238E27FC236}">
                  <a16:creationId xmlns:a16="http://schemas.microsoft.com/office/drawing/2014/main" id="{3AC6A8A8-B43F-C548-A5CD-AE941ACD3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19863" y="1580430"/>
              <a:ext cx="128149" cy="131676"/>
            </a:xfrm>
            <a:prstGeom prst="rect">
              <a:avLst/>
            </a:prstGeom>
          </p:spPr>
        </p:pic>
        <p:pic>
          <p:nvPicPr>
            <p:cNvPr id="39" name="Graphic 38" descr="Blockchain with solid fill">
              <a:extLst>
                <a:ext uri="{FF2B5EF4-FFF2-40B4-BE49-F238E27FC236}">
                  <a16:creationId xmlns:a16="http://schemas.microsoft.com/office/drawing/2014/main" id="{56475EE6-21BB-115A-39C7-7AD4269BD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21808" y="995359"/>
              <a:ext cx="128149" cy="131676"/>
            </a:xfrm>
            <a:prstGeom prst="rect">
              <a:avLst/>
            </a:prstGeom>
          </p:spPr>
        </p:pic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89138F5A-9FC7-E131-FED0-7052B33FADE7}"/>
                </a:ext>
              </a:extLst>
            </p:cNvPr>
            <p:cNvSpPr/>
            <p:nvPr/>
          </p:nvSpPr>
          <p:spPr>
            <a:xfrm>
              <a:off x="5122248" y="1753182"/>
              <a:ext cx="179408" cy="184347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Graphic 40" descr="Gears with solid fill">
              <a:extLst>
                <a:ext uri="{FF2B5EF4-FFF2-40B4-BE49-F238E27FC236}">
                  <a16:creationId xmlns:a16="http://schemas.microsoft.com/office/drawing/2014/main" id="{E1C620A0-9591-6914-CFD4-B639C6153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53201" y="1782615"/>
              <a:ext cx="120823" cy="124149"/>
            </a:xfrm>
            <a:prstGeom prst="rect">
              <a:avLst/>
            </a:prstGeom>
          </p:spPr>
        </p:pic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DF4A6D0F-49BD-F582-328C-1BA3542F0956}"/>
                </a:ext>
              </a:extLst>
            </p:cNvPr>
            <p:cNvSpPr/>
            <p:nvPr/>
          </p:nvSpPr>
          <p:spPr>
            <a:xfrm>
              <a:off x="5234368" y="1805405"/>
              <a:ext cx="179408" cy="184347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Graphic 44" descr="Gears with solid fill">
              <a:extLst>
                <a:ext uri="{FF2B5EF4-FFF2-40B4-BE49-F238E27FC236}">
                  <a16:creationId xmlns:a16="http://schemas.microsoft.com/office/drawing/2014/main" id="{D585D6CE-FBB6-2A3F-8F1F-90C3B40E7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67947" y="1837155"/>
              <a:ext cx="120823" cy="124149"/>
            </a:xfrm>
            <a:prstGeom prst="rect">
              <a:avLst/>
            </a:prstGeom>
          </p:spPr>
        </p:pic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D5008FF1-FF07-5341-1E1A-02A64B3F99AD}"/>
                </a:ext>
              </a:extLst>
            </p:cNvPr>
            <p:cNvSpPr/>
            <p:nvPr/>
          </p:nvSpPr>
          <p:spPr>
            <a:xfrm>
              <a:off x="5145875" y="1301206"/>
              <a:ext cx="179408" cy="184347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Graphic 46" descr="Database with solid fill">
              <a:extLst>
                <a:ext uri="{FF2B5EF4-FFF2-40B4-BE49-F238E27FC236}">
                  <a16:creationId xmlns:a16="http://schemas.microsoft.com/office/drawing/2014/main" id="{BE4783EC-2265-09D2-AE50-4D319E8AB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170874" y="1331304"/>
              <a:ext cx="128149" cy="131676"/>
            </a:xfrm>
            <a:prstGeom prst="rect">
              <a:avLst/>
            </a:prstGeom>
          </p:spPr>
        </p:pic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8F6A1713-D8DE-B91D-71D7-7DE208D326CE}"/>
                </a:ext>
              </a:extLst>
            </p:cNvPr>
            <p:cNvSpPr/>
            <p:nvPr/>
          </p:nvSpPr>
          <p:spPr>
            <a:xfrm>
              <a:off x="5232074" y="1386231"/>
              <a:ext cx="179408" cy="184347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Graphic 52" descr="Database with solid fill">
              <a:extLst>
                <a:ext uri="{FF2B5EF4-FFF2-40B4-BE49-F238E27FC236}">
                  <a16:creationId xmlns:a16="http://schemas.microsoft.com/office/drawing/2014/main" id="{11B01153-79D9-054E-D33D-53DBDCCC9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57073" y="1416330"/>
              <a:ext cx="128149" cy="131676"/>
            </a:xfrm>
            <a:prstGeom prst="rect">
              <a:avLst/>
            </a:prstGeom>
          </p:spPr>
        </p:pic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CB2C2C93-1E8F-1EE3-495B-3DCD487CEAFF}"/>
                </a:ext>
              </a:extLst>
            </p:cNvPr>
            <p:cNvSpPr/>
            <p:nvPr/>
          </p:nvSpPr>
          <p:spPr>
            <a:xfrm>
              <a:off x="5344194" y="1438454"/>
              <a:ext cx="179408" cy="184347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Graphic 54" descr="Database with solid fill">
              <a:extLst>
                <a:ext uri="{FF2B5EF4-FFF2-40B4-BE49-F238E27FC236}">
                  <a16:creationId xmlns:a16="http://schemas.microsoft.com/office/drawing/2014/main" id="{1D1DF3AC-FCBF-8FAF-52B2-0E069F006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369824" y="1464849"/>
              <a:ext cx="128149" cy="131676"/>
            </a:xfrm>
            <a:prstGeom prst="rect">
              <a:avLst/>
            </a:prstGeom>
          </p:spPr>
        </p:pic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C5B3C84A-7FFB-DB34-9571-5B8F356A4E7C}"/>
                </a:ext>
              </a:extLst>
            </p:cNvPr>
            <p:cNvSpPr/>
            <p:nvPr/>
          </p:nvSpPr>
          <p:spPr>
            <a:xfrm>
              <a:off x="5745318" y="1581696"/>
              <a:ext cx="179408" cy="184347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Graphic 56" descr="Gears with solid fill">
              <a:extLst>
                <a:ext uri="{FF2B5EF4-FFF2-40B4-BE49-F238E27FC236}">
                  <a16:creationId xmlns:a16="http://schemas.microsoft.com/office/drawing/2014/main" id="{52CB7340-25B7-7C04-786C-384EA7B06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74611" y="1617981"/>
              <a:ext cx="120823" cy="124149"/>
            </a:xfrm>
            <a:prstGeom prst="rect">
              <a:avLst/>
            </a:prstGeom>
          </p:spPr>
        </p:pic>
        <p:cxnSp>
          <p:nvCxnSpPr>
            <p:cNvPr id="58" name="Curved Connector 57">
              <a:extLst>
                <a:ext uri="{FF2B5EF4-FFF2-40B4-BE49-F238E27FC236}">
                  <a16:creationId xmlns:a16="http://schemas.microsoft.com/office/drawing/2014/main" id="{056AB9B3-C8C5-7307-7B17-BD9F61130B3B}"/>
                </a:ext>
              </a:extLst>
            </p:cNvPr>
            <p:cNvCxnSpPr>
              <a:cxnSpLocks/>
              <a:stCxn id="29" idx="1"/>
            </p:cNvCxnSpPr>
            <p:nvPr/>
          </p:nvCxnSpPr>
          <p:spPr>
            <a:xfrm rot="10800000" flipV="1">
              <a:off x="4024953" y="1061196"/>
              <a:ext cx="567882" cy="351279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sm"/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urved Connector 58">
              <a:extLst>
                <a:ext uri="{FF2B5EF4-FFF2-40B4-BE49-F238E27FC236}">
                  <a16:creationId xmlns:a16="http://schemas.microsoft.com/office/drawing/2014/main" id="{51FD6AB3-6B1A-3C6E-312A-CB6506AB8BE7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rot="10800000">
              <a:off x="4024953" y="1412476"/>
              <a:ext cx="572035" cy="230029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sm"/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urved Connector 59">
              <a:extLst>
                <a:ext uri="{FF2B5EF4-FFF2-40B4-BE49-F238E27FC236}">
                  <a16:creationId xmlns:a16="http://schemas.microsoft.com/office/drawing/2014/main" id="{D8AE0E2B-1722-F837-03C9-65EAD689A86B}"/>
                </a:ext>
              </a:extLst>
            </p:cNvPr>
            <p:cNvCxnSpPr>
              <a:cxnSpLocks/>
              <a:stCxn id="30" idx="1"/>
            </p:cNvCxnSpPr>
            <p:nvPr/>
          </p:nvCxnSpPr>
          <p:spPr>
            <a:xfrm rot="10800000" flipV="1">
              <a:off x="4779058" y="903898"/>
              <a:ext cx="370779" cy="208042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sm"/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6AC7F72E-BB5C-DE7E-14B7-4DE602138D68}"/>
                </a:ext>
              </a:extLst>
            </p:cNvPr>
            <p:cNvCxnSpPr>
              <a:cxnSpLocks/>
              <a:stCxn id="46" idx="1"/>
              <a:endCxn id="29" idx="3"/>
            </p:cNvCxnSpPr>
            <p:nvPr/>
          </p:nvCxnSpPr>
          <p:spPr>
            <a:xfrm rot="10800000">
              <a:off x="4772243" y="1061197"/>
              <a:ext cx="373632" cy="332182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sm"/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urved Connector 61">
              <a:extLst>
                <a:ext uri="{FF2B5EF4-FFF2-40B4-BE49-F238E27FC236}">
                  <a16:creationId xmlns:a16="http://schemas.microsoft.com/office/drawing/2014/main" id="{13836B3F-71FA-BB27-1EEC-F04C81CBD8F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779058" y="1437555"/>
              <a:ext cx="366817" cy="143168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sm"/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24A48A00-E037-B41F-7E48-0CE49199170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779058" y="1647631"/>
              <a:ext cx="366502" cy="177091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sm"/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Curved Connector 447">
              <a:extLst>
                <a:ext uri="{FF2B5EF4-FFF2-40B4-BE49-F238E27FC236}">
                  <a16:creationId xmlns:a16="http://schemas.microsoft.com/office/drawing/2014/main" id="{1EBCCF75-A596-6D2C-8580-7D927E798422}"/>
                </a:ext>
              </a:extLst>
            </p:cNvPr>
            <p:cNvCxnSpPr>
              <a:cxnSpLocks/>
              <a:endCxn id="30" idx="3"/>
            </p:cNvCxnSpPr>
            <p:nvPr/>
          </p:nvCxnSpPr>
          <p:spPr>
            <a:xfrm rot="10800000">
              <a:off x="5329246" y="903898"/>
              <a:ext cx="409684" cy="197841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sm"/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Curved Connector 448">
              <a:extLst>
                <a:ext uri="{FF2B5EF4-FFF2-40B4-BE49-F238E27FC236}">
                  <a16:creationId xmlns:a16="http://schemas.microsoft.com/office/drawing/2014/main" id="{2EBDC5BD-F84B-97D1-05A8-8CB6BC5EAFA4}"/>
                </a:ext>
              </a:extLst>
            </p:cNvPr>
            <p:cNvCxnSpPr>
              <a:cxnSpLocks/>
              <a:stCxn id="56" idx="1"/>
            </p:cNvCxnSpPr>
            <p:nvPr/>
          </p:nvCxnSpPr>
          <p:spPr>
            <a:xfrm rot="10800000" flipV="1">
              <a:off x="5329246" y="1673870"/>
              <a:ext cx="416072" cy="166654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sm"/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" name="Rounded Rectangle 449">
              <a:extLst>
                <a:ext uri="{FF2B5EF4-FFF2-40B4-BE49-F238E27FC236}">
                  <a16:creationId xmlns:a16="http://schemas.microsoft.com/office/drawing/2014/main" id="{ABD117F2-2B57-35E8-3AF2-E67E93CECAD6}"/>
                </a:ext>
              </a:extLst>
            </p:cNvPr>
            <p:cNvSpPr/>
            <p:nvPr/>
          </p:nvSpPr>
          <p:spPr>
            <a:xfrm>
              <a:off x="5742844" y="1027708"/>
              <a:ext cx="179408" cy="184347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1" name="Graphic 450" descr="Gears with solid fill">
              <a:extLst>
                <a:ext uri="{FF2B5EF4-FFF2-40B4-BE49-F238E27FC236}">
                  <a16:creationId xmlns:a16="http://schemas.microsoft.com/office/drawing/2014/main" id="{CAF4D7BC-6496-8B11-E6D4-7CD0FD9D8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73796" y="1057140"/>
              <a:ext cx="120823" cy="124149"/>
            </a:xfrm>
            <a:prstGeom prst="rect">
              <a:avLst/>
            </a:prstGeom>
          </p:spPr>
        </p:pic>
        <p:sp>
          <p:nvSpPr>
            <p:cNvPr id="454" name="Rounded Rectangle 453">
              <a:extLst>
                <a:ext uri="{FF2B5EF4-FFF2-40B4-BE49-F238E27FC236}">
                  <a16:creationId xmlns:a16="http://schemas.microsoft.com/office/drawing/2014/main" id="{552C87B0-62DB-E526-01B3-FFBF0680A00F}"/>
                </a:ext>
              </a:extLst>
            </p:cNvPr>
            <p:cNvSpPr/>
            <p:nvPr/>
          </p:nvSpPr>
          <p:spPr>
            <a:xfrm>
              <a:off x="5854964" y="1079931"/>
              <a:ext cx="179408" cy="184347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5" name="Graphic 454" descr="Gears with solid fill">
              <a:extLst>
                <a:ext uri="{FF2B5EF4-FFF2-40B4-BE49-F238E27FC236}">
                  <a16:creationId xmlns:a16="http://schemas.microsoft.com/office/drawing/2014/main" id="{6E02423E-002A-7157-07E5-453F21BE6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88542" y="1111681"/>
              <a:ext cx="120823" cy="124149"/>
            </a:xfrm>
            <a:prstGeom prst="rect">
              <a:avLst/>
            </a:prstGeom>
          </p:spPr>
        </p:pic>
        <p:cxnSp>
          <p:nvCxnSpPr>
            <p:cNvPr id="457" name="Curved Connector 456">
              <a:extLst>
                <a:ext uri="{FF2B5EF4-FFF2-40B4-BE49-F238E27FC236}">
                  <a16:creationId xmlns:a16="http://schemas.microsoft.com/office/drawing/2014/main" id="{78EFB0DA-8880-7236-1F88-226B8999A83C}"/>
                </a:ext>
              </a:extLst>
            </p:cNvPr>
            <p:cNvCxnSpPr>
              <a:cxnSpLocks/>
              <a:stCxn id="454" idx="1"/>
              <a:endCxn id="54" idx="3"/>
            </p:cNvCxnSpPr>
            <p:nvPr/>
          </p:nvCxnSpPr>
          <p:spPr>
            <a:xfrm rot="10800000" flipV="1">
              <a:off x="5523603" y="1172104"/>
              <a:ext cx="331361" cy="358524"/>
            </a:xfrm>
            <a:prstGeom prst="curvedConnector3">
              <a:avLst>
                <a:gd name="adj1" fmla="val 43554"/>
              </a:avLst>
            </a:prstGeom>
            <a:ln w="254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sm"/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9" name="Preparation 458">
              <a:extLst>
                <a:ext uri="{FF2B5EF4-FFF2-40B4-BE49-F238E27FC236}">
                  <a16:creationId xmlns:a16="http://schemas.microsoft.com/office/drawing/2014/main" id="{595E83BF-9EEE-3CA2-BD29-0FC8BFF1D799}"/>
                </a:ext>
              </a:extLst>
            </p:cNvPr>
            <p:cNvSpPr/>
            <p:nvPr/>
          </p:nvSpPr>
          <p:spPr>
            <a:xfrm>
              <a:off x="3767121" y="1275302"/>
              <a:ext cx="318905" cy="304168"/>
            </a:xfrm>
            <a:prstGeom prst="flowChartPreparation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 b="1"/>
            </a:p>
          </p:txBody>
        </p:sp>
      </p:grpSp>
      <p:sp>
        <p:nvSpPr>
          <p:cNvPr id="507" name="Rectangle 506">
            <a:extLst>
              <a:ext uri="{FF2B5EF4-FFF2-40B4-BE49-F238E27FC236}">
                <a16:creationId xmlns:a16="http://schemas.microsoft.com/office/drawing/2014/main" id="{DC03EDE5-2F6F-71C2-1F48-5FF6DF2B2DE8}"/>
              </a:ext>
            </a:extLst>
          </p:cNvPr>
          <p:cNvSpPr/>
          <p:nvPr/>
        </p:nvSpPr>
        <p:spPr>
          <a:xfrm>
            <a:off x="10469156" y="1011306"/>
            <a:ext cx="1663264" cy="55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Gill Sans" panose="020B0502020104020203" pitchFamily="34" charset="-79"/>
                <a:cs typeface="Gill Sans" panose="020B0502020104020203" pitchFamily="34" charset="-79"/>
              </a:rPr>
              <a:t>Call graph</a:t>
            </a:r>
          </a:p>
        </p:txBody>
      </p:sp>
      <p:sp>
        <p:nvSpPr>
          <p:cNvPr id="323" name="Title 1">
            <a:extLst>
              <a:ext uri="{FF2B5EF4-FFF2-40B4-BE49-F238E27FC236}">
                <a16:creationId xmlns:a16="http://schemas.microsoft.com/office/drawing/2014/main" id="{DB10B5FF-0AFC-606E-791A-F4B9667DA704}"/>
              </a:ext>
            </a:extLst>
          </p:cNvPr>
          <p:cNvSpPr txBox="1">
            <a:spLocks/>
          </p:cNvSpPr>
          <p:nvPr/>
        </p:nvSpPr>
        <p:spPr>
          <a:xfrm>
            <a:off x="1563778" y="4709532"/>
            <a:ext cx="2513076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latin typeface="Gill Sans MT" panose="020B0502020104020203" pitchFamily="34" charset="77"/>
              </a:rPr>
              <a:t>Microservice call topology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992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05 -0.06597 L 0.73281 -0.32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88" y="-128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C1DBFB-F667-E8D0-4EA4-9F99E50666C0}"/>
              </a:ext>
            </a:extLst>
          </p:cNvPr>
          <p:cNvSpPr/>
          <p:nvPr/>
        </p:nvSpPr>
        <p:spPr>
          <a:xfrm>
            <a:off x="3264449" y="2293110"/>
            <a:ext cx="5794023" cy="8516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Trace-reconstruction algorithm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C88FD29-A21A-C1CD-4607-34AD31E853A7}"/>
              </a:ext>
            </a:extLst>
          </p:cNvPr>
          <p:cNvCxnSpPr>
            <a:cxnSpLocks/>
          </p:cNvCxnSpPr>
          <p:nvPr/>
        </p:nvCxnSpPr>
        <p:spPr>
          <a:xfrm>
            <a:off x="5837933" y="1321346"/>
            <a:ext cx="192607" cy="968441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F69671-0879-FFC5-5724-3B8295058710}"/>
              </a:ext>
            </a:extLst>
          </p:cNvPr>
          <p:cNvCxnSpPr>
            <a:cxnSpLocks/>
          </p:cNvCxnSpPr>
          <p:nvPr/>
        </p:nvCxnSpPr>
        <p:spPr>
          <a:xfrm>
            <a:off x="3548597" y="1347104"/>
            <a:ext cx="2189208" cy="920248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E63CA67-E380-16A5-CBF1-97FA3043A110}"/>
              </a:ext>
            </a:extLst>
          </p:cNvPr>
          <p:cNvSpPr/>
          <p:nvPr/>
        </p:nvSpPr>
        <p:spPr>
          <a:xfrm>
            <a:off x="4581700" y="4930190"/>
            <a:ext cx="365760" cy="365760"/>
          </a:xfrm>
          <a:prstGeom prst="roundRect">
            <a:avLst/>
          </a:prstGeom>
          <a:solidFill>
            <a:schemeClr val="accent4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3707854-4B16-2E60-C465-0CEF2D66F307}"/>
              </a:ext>
            </a:extLst>
          </p:cNvPr>
          <p:cNvSpPr/>
          <p:nvPr/>
        </p:nvSpPr>
        <p:spPr>
          <a:xfrm>
            <a:off x="4130509" y="4498637"/>
            <a:ext cx="365760" cy="36576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9DA82D6-B938-8BE9-9802-25335E306C05}"/>
              </a:ext>
            </a:extLst>
          </p:cNvPr>
          <p:cNvSpPr txBox="1">
            <a:spLocks/>
          </p:cNvSpPr>
          <p:nvPr/>
        </p:nvSpPr>
        <p:spPr>
          <a:xfrm>
            <a:off x="1937792" y="4859367"/>
            <a:ext cx="2256811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latin typeface="Gill Sans MT" panose="020B0502020104020203" pitchFamily="34" charset="77"/>
              </a:rPr>
              <a:t>Incoming </a:t>
            </a:r>
            <a:br>
              <a:rPr lang="en-US" sz="1800">
                <a:latin typeface="Gill Sans MT" panose="020B0502020104020203" pitchFamily="34" charset="77"/>
              </a:rPr>
            </a:br>
            <a:r>
              <a:rPr lang="en-US" sz="1800">
                <a:latin typeface="Gill Sans MT" panose="020B0502020104020203" pitchFamily="34" charset="77"/>
              </a:rPr>
              <a:t>requests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E155ABA-81B6-AF79-1B58-442B3B130051}"/>
              </a:ext>
            </a:extLst>
          </p:cNvPr>
          <p:cNvSpPr/>
          <p:nvPr/>
        </p:nvSpPr>
        <p:spPr>
          <a:xfrm>
            <a:off x="5062056" y="5357221"/>
            <a:ext cx="365760" cy="36576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1F4CCC8-E2E2-ED0E-8AB4-F08CF556C10E}"/>
              </a:ext>
            </a:extLst>
          </p:cNvPr>
          <p:cNvCxnSpPr>
            <a:cxnSpLocks/>
          </p:cNvCxnSpPr>
          <p:nvPr/>
        </p:nvCxnSpPr>
        <p:spPr>
          <a:xfrm>
            <a:off x="6109945" y="3144728"/>
            <a:ext cx="0" cy="555562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>
            <a:extLst>
              <a:ext uri="{FF2B5EF4-FFF2-40B4-BE49-F238E27FC236}">
                <a16:creationId xmlns:a16="http://schemas.microsoft.com/office/drawing/2014/main" id="{4284DE4C-9C42-92BC-7190-3C1241D3F5D1}"/>
              </a:ext>
            </a:extLst>
          </p:cNvPr>
          <p:cNvSpPr txBox="1">
            <a:spLocks/>
          </p:cNvSpPr>
          <p:nvPr/>
        </p:nvSpPr>
        <p:spPr>
          <a:xfrm>
            <a:off x="0" y="108847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>
                <a:latin typeface="Gill Sans MT" panose="020B0502020104020203" pitchFamily="34" charset="77"/>
              </a:rPr>
              <a:t>How can we reconstruct end-to-end traces without header propagation?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65730CF-6E96-1AD2-1E78-F4C5A2365185}"/>
              </a:ext>
            </a:extLst>
          </p:cNvPr>
          <p:cNvSpPr/>
          <p:nvPr/>
        </p:nvSpPr>
        <p:spPr>
          <a:xfrm>
            <a:off x="2851787" y="815062"/>
            <a:ext cx="1393620" cy="55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Gill Sans" panose="020B0502020104020203" pitchFamily="34" charset="-79"/>
                <a:cs typeface="Gill Sans" panose="020B0502020104020203" pitchFamily="34" charset="-79"/>
              </a:rPr>
              <a:t>Timings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CD94644-B103-4586-1CFD-62672DB69681}"/>
              </a:ext>
            </a:extLst>
          </p:cNvPr>
          <p:cNvSpPr/>
          <p:nvPr/>
        </p:nvSpPr>
        <p:spPr>
          <a:xfrm>
            <a:off x="4877771" y="802183"/>
            <a:ext cx="1920323" cy="55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Gill Sans" panose="020B0502020104020203" pitchFamily="34" charset="-79"/>
                <a:cs typeface="Gill Sans" panose="020B0502020104020203" pitchFamily="34" charset="-79"/>
              </a:rPr>
              <a:t>Constraints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EE5FDFF-EDE6-3A98-C6D5-3F4B3060639F}"/>
              </a:ext>
            </a:extLst>
          </p:cNvPr>
          <p:cNvSpPr/>
          <p:nvPr/>
        </p:nvSpPr>
        <p:spPr>
          <a:xfrm>
            <a:off x="7293289" y="792363"/>
            <a:ext cx="1663264" cy="55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Gill Sans" panose="020B0502020104020203" pitchFamily="34" charset="-79"/>
                <a:cs typeface="Gill Sans" panose="020B0502020104020203" pitchFamily="34" charset="-79"/>
              </a:rPr>
              <a:t>Call graph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260D40F-3828-28F0-0531-31810BEBF7E1}"/>
              </a:ext>
            </a:extLst>
          </p:cNvPr>
          <p:cNvCxnSpPr>
            <a:cxnSpLocks/>
          </p:cNvCxnSpPr>
          <p:nvPr/>
        </p:nvCxnSpPr>
        <p:spPr>
          <a:xfrm flipH="1">
            <a:off x="6370169" y="1324405"/>
            <a:ext cx="1754752" cy="942947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Preparation 449">
            <a:extLst>
              <a:ext uri="{FF2B5EF4-FFF2-40B4-BE49-F238E27FC236}">
                <a16:creationId xmlns:a16="http://schemas.microsoft.com/office/drawing/2014/main" id="{E9CCCC55-812C-EDBE-C8DA-0CC6F964E0A3}"/>
              </a:ext>
            </a:extLst>
          </p:cNvPr>
          <p:cNvSpPr/>
          <p:nvPr/>
        </p:nvSpPr>
        <p:spPr>
          <a:xfrm>
            <a:off x="5559849" y="5471892"/>
            <a:ext cx="1187395" cy="708152"/>
          </a:xfrm>
          <a:prstGeom prst="flowChartPreparation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>
                <a:latin typeface="Gill Sans" panose="020B0502020104020203" pitchFamily="34" charset="-79"/>
                <a:cs typeface="Gill Sans" panose="020B0502020104020203" pitchFamily="34" charset="-79"/>
              </a:rPr>
              <a:t>API gateway</a:t>
            </a:r>
          </a:p>
        </p:txBody>
      </p:sp>
      <p:cxnSp>
        <p:nvCxnSpPr>
          <p:cNvPr id="457" name="Straight Arrow Connector 456">
            <a:extLst>
              <a:ext uri="{FF2B5EF4-FFF2-40B4-BE49-F238E27FC236}">
                <a16:creationId xmlns:a16="http://schemas.microsoft.com/office/drawing/2014/main" id="{D3D4CB8E-5201-D0E9-F937-7168FE28BC90}"/>
              </a:ext>
            </a:extLst>
          </p:cNvPr>
          <p:cNvCxnSpPr>
            <a:cxnSpLocks/>
          </p:cNvCxnSpPr>
          <p:nvPr/>
        </p:nvCxnSpPr>
        <p:spPr>
          <a:xfrm>
            <a:off x="3820889" y="5304857"/>
            <a:ext cx="1759197" cy="55355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06A3BB70-3CD0-9196-5986-B63DF6D91458}"/>
              </a:ext>
            </a:extLst>
          </p:cNvPr>
          <p:cNvGrpSpPr/>
          <p:nvPr/>
        </p:nvGrpSpPr>
        <p:grpSpPr>
          <a:xfrm>
            <a:off x="6693428" y="4171447"/>
            <a:ext cx="5166250" cy="2706599"/>
            <a:chOff x="3414831" y="1666409"/>
            <a:chExt cx="6903802" cy="3658794"/>
          </a:xfrm>
        </p:grpSpPr>
        <p:sp>
          <p:nvSpPr>
            <p:cNvPr id="461" name="Rounded Rectangle 460">
              <a:extLst>
                <a:ext uri="{FF2B5EF4-FFF2-40B4-BE49-F238E27FC236}">
                  <a16:creationId xmlns:a16="http://schemas.microsoft.com/office/drawing/2014/main" id="{DC730E31-4C30-50FB-1064-C9D8C480DC3E}"/>
                </a:ext>
              </a:extLst>
            </p:cNvPr>
            <p:cNvSpPr/>
            <p:nvPr/>
          </p:nvSpPr>
          <p:spPr>
            <a:xfrm>
              <a:off x="5190439" y="4230961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ounded Rectangle 462">
              <a:extLst>
                <a:ext uri="{FF2B5EF4-FFF2-40B4-BE49-F238E27FC236}">
                  <a16:creationId xmlns:a16="http://schemas.microsoft.com/office/drawing/2014/main" id="{C367C761-A099-4FD3-A864-832E927973D6}"/>
                </a:ext>
              </a:extLst>
            </p:cNvPr>
            <p:cNvSpPr/>
            <p:nvPr/>
          </p:nvSpPr>
          <p:spPr>
            <a:xfrm>
              <a:off x="5175623" y="2212572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ounded Rectangle 464">
              <a:extLst>
                <a:ext uri="{FF2B5EF4-FFF2-40B4-BE49-F238E27FC236}">
                  <a16:creationId xmlns:a16="http://schemas.microsoft.com/office/drawing/2014/main" id="{E2985DBE-347B-22F6-EC93-0DF0CAD7E9F6}"/>
                </a:ext>
              </a:extLst>
            </p:cNvPr>
            <p:cNvSpPr/>
            <p:nvPr/>
          </p:nvSpPr>
          <p:spPr>
            <a:xfrm>
              <a:off x="7162854" y="1666409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6" name="Graphic 465" descr="Gears with solid fill">
              <a:extLst>
                <a:ext uri="{FF2B5EF4-FFF2-40B4-BE49-F238E27FC236}">
                  <a16:creationId xmlns:a16="http://schemas.microsoft.com/office/drawing/2014/main" id="{3378918F-F494-4EAD-376C-135FCE9D2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64042" y="4772853"/>
              <a:ext cx="431065" cy="431065"/>
            </a:xfrm>
            <a:prstGeom prst="rect">
              <a:avLst/>
            </a:prstGeom>
          </p:spPr>
        </p:pic>
        <p:pic>
          <p:nvPicPr>
            <p:cNvPr id="467" name="Graphic 466" descr="Gears with solid fill">
              <a:extLst>
                <a:ext uri="{FF2B5EF4-FFF2-40B4-BE49-F238E27FC236}">
                  <a16:creationId xmlns:a16="http://schemas.microsoft.com/office/drawing/2014/main" id="{01F95E9D-A8AC-9753-CED9-B671B0080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67361" y="1792397"/>
              <a:ext cx="431065" cy="431065"/>
            </a:xfrm>
            <a:prstGeom prst="rect">
              <a:avLst/>
            </a:prstGeom>
          </p:spPr>
        </p:pic>
        <p:pic>
          <p:nvPicPr>
            <p:cNvPr id="468" name="Graphic 467" descr="Morse Code with solid fill">
              <a:extLst>
                <a:ext uri="{FF2B5EF4-FFF2-40B4-BE49-F238E27FC236}">
                  <a16:creationId xmlns:a16="http://schemas.microsoft.com/office/drawing/2014/main" id="{AB6918AB-D1CB-611B-065D-86667E39B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72051" y="4335467"/>
              <a:ext cx="457200" cy="457200"/>
            </a:xfrm>
            <a:prstGeom prst="rect">
              <a:avLst/>
            </a:prstGeom>
          </p:spPr>
        </p:pic>
        <p:pic>
          <p:nvPicPr>
            <p:cNvPr id="469" name="Graphic 468" descr="Blockchain with solid fill">
              <a:extLst>
                <a:ext uri="{FF2B5EF4-FFF2-40B4-BE49-F238E27FC236}">
                  <a16:creationId xmlns:a16="http://schemas.microsoft.com/office/drawing/2014/main" id="{AFC97FBF-517A-D7E1-9FE3-AB59DDEB0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78989" y="2304012"/>
              <a:ext cx="457200" cy="457200"/>
            </a:xfrm>
            <a:prstGeom prst="rect">
              <a:avLst/>
            </a:prstGeom>
          </p:spPr>
        </p:pic>
        <p:sp>
          <p:nvSpPr>
            <p:cNvPr id="470" name="Rounded Rectangle 469">
              <a:extLst>
                <a:ext uri="{FF2B5EF4-FFF2-40B4-BE49-F238E27FC236}">
                  <a16:creationId xmlns:a16="http://schemas.microsoft.com/office/drawing/2014/main" id="{9107BF8C-E750-EE56-2316-1CA7C1E04A98}"/>
                </a:ext>
              </a:extLst>
            </p:cNvPr>
            <p:cNvSpPr/>
            <p:nvPr/>
          </p:nvSpPr>
          <p:spPr>
            <a:xfrm>
              <a:off x="7064426" y="4685123"/>
              <a:ext cx="640079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1" name="Graphic 470" descr="Gears with solid fill">
              <a:extLst>
                <a:ext uri="{FF2B5EF4-FFF2-40B4-BE49-F238E27FC236}">
                  <a16:creationId xmlns:a16="http://schemas.microsoft.com/office/drawing/2014/main" id="{2B1CA14F-687F-D7EA-B923-1857B7A2B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74856" y="4757888"/>
              <a:ext cx="431065" cy="431065"/>
            </a:xfrm>
            <a:prstGeom prst="rect">
              <a:avLst/>
            </a:prstGeom>
          </p:spPr>
        </p:pic>
        <p:sp>
          <p:nvSpPr>
            <p:cNvPr id="472" name="Rounded Rectangle 471">
              <a:extLst>
                <a:ext uri="{FF2B5EF4-FFF2-40B4-BE49-F238E27FC236}">
                  <a16:creationId xmlns:a16="http://schemas.microsoft.com/office/drawing/2014/main" id="{34356F7E-0064-941A-DC4E-814E82AA3271}"/>
                </a:ext>
              </a:extLst>
            </p:cNvPr>
            <p:cNvSpPr/>
            <p:nvPr/>
          </p:nvSpPr>
          <p:spPr>
            <a:xfrm>
              <a:off x="7464439" y="4675152"/>
              <a:ext cx="640079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3" name="Graphic 472" descr="Gears with solid fill">
              <a:extLst>
                <a:ext uri="{FF2B5EF4-FFF2-40B4-BE49-F238E27FC236}">
                  <a16:creationId xmlns:a16="http://schemas.microsoft.com/office/drawing/2014/main" id="{EB2BBF80-9581-9381-C0B4-0BCE143D7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584240" y="4770678"/>
              <a:ext cx="431065" cy="431065"/>
            </a:xfrm>
            <a:prstGeom prst="rect">
              <a:avLst/>
            </a:prstGeom>
          </p:spPr>
        </p:pic>
        <p:sp>
          <p:nvSpPr>
            <p:cNvPr id="474" name="Rounded Rectangle 473">
              <a:extLst>
                <a:ext uri="{FF2B5EF4-FFF2-40B4-BE49-F238E27FC236}">
                  <a16:creationId xmlns:a16="http://schemas.microsoft.com/office/drawing/2014/main" id="{94F76C01-4046-91F2-6D29-EC6A2B4F60B9}"/>
                </a:ext>
              </a:extLst>
            </p:cNvPr>
            <p:cNvSpPr/>
            <p:nvPr/>
          </p:nvSpPr>
          <p:spPr>
            <a:xfrm>
              <a:off x="7148719" y="3365959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5" name="Graphic 474" descr="Database with solid fill">
              <a:extLst>
                <a:ext uri="{FF2B5EF4-FFF2-40B4-BE49-F238E27FC236}">
                  <a16:creationId xmlns:a16="http://schemas.microsoft.com/office/drawing/2014/main" id="{3AD10B3E-F9FD-8C84-9E3F-D96D11DEC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237907" y="3470465"/>
              <a:ext cx="457200" cy="457200"/>
            </a:xfrm>
            <a:prstGeom prst="rect">
              <a:avLst/>
            </a:prstGeom>
          </p:spPr>
        </p:pic>
        <p:sp>
          <p:nvSpPr>
            <p:cNvPr id="476" name="Rounded Rectangle 475">
              <a:extLst>
                <a:ext uri="{FF2B5EF4-FFF2-40B4-BE49-F238E27FC236}">
                  <a16:creationId xmlns:a16="http://schemas.microsoft.com/office/drawing/2014/main" id="{DF094219-51F6-4D85-2DB2-7778C9D5BF2A}"/>
                </a:ext>
              </a:extLst>
            </p:cNvPr>
            <p:cNvSpPr/>
            <p:nvPr/>
          </p:nvSpPr>
          <p:spPr>
            <a:xfrm>
              <a:off x="7456254" y="3661181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7" name="Graphic 476" descr="Database with solid fill">
              <a:extLst>
                <a:ext uri="{FF2B5EF4-FFF2-40B4-BE49-F238E27FC236}">
                  <a16:creationId xmlns:a16="http://schemas.microsoft.com/office/drawing/2014/main" id="{2C6DADC3-EC63-20F7-7ECC-E58CEB6F2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545442" y="3765687"/>
              <a:ext cx="457200" cy="457200"/>
            </a:xfrm>
            <a:prstGeom prst="rect">
              <a:avLst/>
            </a:prstGeom>
          </p:spPr>
        </p:pic>
        <p:sp>
          <p:nvSpPr>
            <p:cNvPr id="478" name="Rounded Rectangle 477">
              <a:extLst>
                <a:ext uri="{FF2B5EF4-FFF2-40B4-BE49-F238E27FC236}">
                  <a16:creationId xmlns:a16="http://schemas.microsoft.com/office/drawing/2014/main" id="{547F23E7-BFF4-3ADE-92CF-7FDA8C00B7A1}"/>
                </a:ext>
              </a:extLst>
            </p:cNvPr>
            <p:cNvSpPr/>
            <p:nvPr/>
          </p:nvSpPr>
          <p:spPr>
            <a:xfrm>
              <a:off x="7856268" y="3842507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9" name="Graphic 478" descr="Database with solid fill">
              <a:extLst>
                <a:ext uri="{FF2B5EF4-FFF2-40B4-BE49-F238E27FC236}">
                  <a16:creationId xmlns:a16="http://schemas.microsoft.com/office/drawing/2014/main" id="{8B08A86F-4E04-0EEB-CD77-908B04A0F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947707" y="3934153"/>
              <a:ext cx="457200" cy="457200"/>
            </a:xfrm>
            <a:prstGeom prst="rect">
              <a:avLst/>
            </a:prstGeom>
          </p:spPr>
        </p:pic>
        <p:sp>
          <p:nvSpPr>
            <p:cNvPr id="480" name="Rounded Rectangle 479">
              <a:extLst>
                <a:ext uri="{FF2B5EF4-FFF2-40B4-BE49-F238E27FC236}">
                  <a16:creationId xmlns:a16="http://schemas.microsoft.com/office/drawing/2014/main" id="{C781127B-C795-B024-12F6-01070CC34409}"/>
                </a:ext>
              </a:extLst>
            </p:cNvPr>
            <p:cNvSpPr/>
            <p:nvPr/>
          </p:nvSpPr>
          <p:spPr>
            <a:xfrm>
              <a:off x="9287369" y="4339863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2" name="Graphic 481" descr="Gears with solid fill">
              <a:extLst>
                <a:ext uri="{FF2B5EF4-FFF2-40B4-BE49-F238E27FC236}">
                  <a16:creationId xmlns:a16="http://schemas.microsoft.com/office/drawing/2014/main" id="{FBB2E4A1-04CA-F0F1-0B10-90260D396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91876" y="4465851"/>
              <a:ext cx="431065" cy="431065"/>
            </a:xfrm>
            <a:prstGeom prst="rect">
              <a:avLst/>
            </a:prstGeom>
          </p:spPr>
        </p:pic>
        <p:cxnSp>
          <p:nvCxnSpPr>
            <p:cNvPr id="483" name="Curved Connector 482">
              <a:extLst>
                <a:ext uri="{FF2B5EF4-FFF2-40B4-BE49-F238E27FC236}">
                  <a16:creationId xmlns:a16="http://schemas.microsoft.com/office/drawing/2014/main" id="{F5376E19-7236-A330-B7A8-16F433D6EA7E}"/>
                </a:ext>
              </a:extLst>
            </p:cNvPr>
            <p:cNvCxnSpPr>
              <a:cxnSpLocks/>
              <a:stCxn id="463" idx="1"/>
            </p:cNvCxnSpPr>
            <p:nvPr/>
          </p:nvCxnSpPr>
          <p:spPr>
            <a:xfrm rot="10800000" flipV="1">
              <a:off x="3414831" y="2532612"/>
              <a:ext cx="1760792" cy="1377088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94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Curved Connector 483">
              <a:extLst>
                <a:ext uri="{FF2B5EF4-FFF2-40B4-BE49-F238E27FC236}">
                  <a16:creationId xmlns:a16="http://schemas.microsoft.com/office/drawing/2014/main" id="{0515B1BF-05D9-139B-4050-2459EF02580D}"/>
                </a:ext>
              </a:extLst>
            </p:cNvPr>
            <p:cNvCxnSpPr>
              <a:cxnSpLocks/>
              <a:stCxn id="461" idx="1"/>
            </p:cNvCxnSpPr>
            <p:nvPr/>
          </p:nvCxnSpPr>
          <p:spPr>
            <a:xfrm rot="10800000">
              <a:off x="3414831" y="3909701"/>
              <a:ext cx="1775608" cy="641301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74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Curved Connector 484">
              <a:extLst>
                <a:ext uri="{FF2B5EF4-FFF2-40B4-BE49-F238E27FC236}">
                  <a16:creationId xmlns:a16="http://schemas.microsoft.com/office/drawing/2014/main" id="{800B85E3-BC94-A8AB-5156-3F5FF936333C}"/>
                </a:ext>
              </a:extLst>
            </p:cNvPr>
            <p:cNvCxnSpPr>
              <a:cxnSpLocks/>
              <a:stCxn id="465" idx="1"/>
            </p:cNvCxnSpPr>
            <p:nvPr/>
          </p:nvCxnSpPr>
          <p:spPr>
            <a:xfrm rot="10800000" flipV="1">
              <a:off x="5840016" y="1986449"/>
              <a:ext cx="1322838" cy="722354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74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Curved Connector 487">
              <a:extLst>
                <a:ext uri="{FF2B5EF4-FFF2-40B4-BE49-F238E27FC236}">
                  <a16:creationId xmlns:a16="http://schemas.microsoft.com/office/drawing/2014/main" id="{16D7124A-974C-3DD1-AF50-E41D9B26125B}"/>
                </a:ext>
              </a:extLst>
            </p:cNvPr>
            <p:cNvCxnSpPr>
              <a:cxnSpLocks/>
              <a:stCxn id="474" idx="1"/>
              <a:endCxn id="463" idx="3"/>
            </p:cNvCxnSpPr>
            <p:nvPr/>
          </p:nvCxnSpPr>
          <p:spPr>
            <a:xfrm rot="10800000">
              <a:off x="5815703" y="2532613"/>
              <a:ext cx="1333016" cy="1153387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74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Curved Connector 488">
              <a:extLst>
                <a:ext uri="{FF2B5EF4-FFF2-40B4-BE49-F238E27FC236}">
                  <a16:creationId xmlns:a16="http://schemas.microsoft.com/office/drawing/2014/main" id="{24694E69-1ECB-1E11-7361-F5FAD0BAB11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840016" y="3839383"/>
              <a:ext cx="1308702" cy="497102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74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Curved Connector 489">
              <a:extLst>
                <a:ext uri="{FF2B5EF4-FFF2-40B4-BE49-F238E27FC236}">
                  <a16:creationId xmlns:a16="http://schemas.microsoft.com/office/drawing/2014/main" id="{702C1265-BFD5-FCC7-97DD-F9F55B74370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840016" y="4568798"/>
              <a:ext cx="1307578" cy="614888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74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Curved Connector 490">
              <a:extLst>
                <a:ext uri="{FF2B5EF4-FFF2-40B4-BE49-F238E27FC236}">
                  <a16:creationId xmlns:a16="http://schemas.microsoft.com/office/drawing/2014/main" id="{119471F3-CE36-50C4-9357-B54881AD8192}"/>
                </a:ext>
              </a:extLst>
            </p:cNvPr>
            <p:cNvCxnSpPr>
              <a:cxnSpLocks/>
              <a:endCxn id="465" idx="3"/>
            </p:cNvCxnSpPr>
            <p:nvPr/>
          </p:nvCxnSpPr>
          <p:spPr>
            <a:xfrm rot="10800000">
              <a:off x="7802935" y="1986449"/>
              <a:ext cx="1461641" cy="686934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74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Curved Connector 492">
              <a:extLst>
                <a:ext uri="{FF2B5EF4-FFF2-40B4-BE49-F238E27FC236}">
                  <a16:creationId xmlns:a16="http://schemas.microsoft.com/office/drawing/2014/main" id="{4125C58A-DE8E-0399-F8CB-19F1BC57237B}"/>
                </a:ext>
              </a:extLst>
            </p:cNvPr>
            <p:cNvCxnSpPr>
              <a:cxnSpLocks/>
              <a:stCxn id="480" idx="1"/>
            </p:cNvCxnSpPr>
            <p:nvPr/>
          </p:nvCxnSpPr>
          <p:spPr>
            <a:xfrm rot="10800000" flipV="1">
              <a:off x="7802937" y="4659903"/>
              <a:ext cx="1484433" cy="578646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74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4" name="Rounded Rectangle 493">
              <a:extLst>
                <a:ext uri="{FF2B5EF4-FFF2-40B4-BE49-F238E27FC236}">
                  <a16:creationId xmlns:a16="http://schemas.microsoft.com/office/drawing/2014/main" id="{7F62AC7E-B0C3-D0DD-44D9-443B09A1672D}"/>
                </a:ext>
              </a:extLst>
            </p:cNvPr>
            <p:cNvSpPr/>
            <p:nvPr/>
          </p:nvSpPr>
          <p:spPr>
            <a:xfrm>
              <a:off x="9278539" y="2416334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5" name="Graphic 494" descr="Gears with solid fill">
              <a:extLst>
                <a:ext uri="{FF2B5EF4-FFF2-40B4-BE49-F238E27FC236}">
                  <a16:creationId xmlns:a16="http://schemas.microsoft.com/office/drawing/2014/main" id="{DFB66A1F-C40F-9593-8B43-DB7E8896C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88970" y="2518528"/>
              <a:ext cx="431065" cy="431065"/>
            </a:xfrm>
            <a:prstGeom prst="rect">
              <a:avLst/>
            </a:prstGeom>
          </p:spPr>
        </p:pic>
        <p:sp>
          <p:nvSpPr>
            <p:cNvPr id="496" name="Rounded Rectangle 495">
              <a:extLst>
                <a:ext uri="{FF2B5EF4-FFF2-40B4-BE49-F238E27FC236}">
                  <a16:creationId xmlns:a16="http://schemas.microsoft.com/office/drawing/2014/main" id="{71667B1F-173F-90E9-8F4A-3D2DB664F686}"/>
                </a:ext>
              </a:extLst>
            </p:cNvPr>
            <p:cNvSpPr/>
            <p:nvPr/>
          </p:nvSpPr>
          <p:spPr>
            <a:xfrm>
              <a:off x="9678553" y="2597660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7" name="Graphic 496" descr="Gears with solid fill">
              <a:extLst>
                <a:ext uri="{FF2B5EF4-FFF2-40B4-BE49-F238E27FC236}">
                  <a16:creationId xmlns:a16="http://schemas.microsoft.com/office/drawing/2014/main" id="{1617896E-A4C1-FAA5-BC71-87DE7AE60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98353" y="2707900"/>
              <a:ext cx="431065" cy="431065"/>
            </a:xfrm>
            <a:prstGeom prst="rect">
              <a:avLst/>
            </a:prstGeom>
          </p:spPr>
        </p:pic>
        <p:cxnSp>
          <p:nvCxnSpPr>
            <p:cNvPr id="498" name="Curved Connector 497">
              <a:extLst>
                <a:ext uri="{FF2B5EF4-FFF2-40B4-BE49-F238E27FC236}">
                  <a16:creationId xmlns:a16="http://schemas.microsoft.com/office/drawing/2014/main" id="{786996E9-E44D-44AD-B187-DB48F9276228}"/>
                </a:ext>
              </a:extLst>
            </p:cNvPr>
            <p:cNvCxnSpPr>
              <a:cxnSpLocks/>
              <a:stCxn id="496" idx="1"/>
              <a:endCxn id="478" idx="3"/>
            </p:cNvCxnSpPr>
            <p:nvPr/>
          </p:nvCxnSpPr>
          <p:spPr>
            <a:xfrm rot="10800000" flipV="1">
              <a:off x="8496349" y="2917699"/>
              <a:ext cx="1182205" cy="1244847"/>
            </a:xfrm>
            <a:prstGeom prst="curvedConnector3">
              <a:avLst>
                <a:gd name="adj1" fmla="val 43554"/>
              </a:avLst>
            </a:prstGeom>
            <a:ln w="25400">
              <a:solidFill>
                <a:schemeClr val="tx1">
                  <a:lumMod val="75000"/>
                  <a:lumOff val="25000"/>
                  <a:alpha val="74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9" name="Rounded Rectangle 498">
            <a:extLst>
              <a:ext uri="{FF2B5EF4-FFF2-40B4-BE49-F238E27FC236}">
                <a16:creationId xmlns:a16="http://schemas.microsoft.com/office/drawing/2014/main" id="{05D8C983-915D-4D32-D6A7-EEEBF99AD8E6}"/>
              </a:ext>
            </a:extLst>
          </p:cNvPr>
          <p:cNvSpPr/>
          <p:nvPr/>
        </p:nvSpPr>
        <p:spPr>
          <a:xfrm>
            <a:off x="6713664" y="3958367"/>
            <a:ext cx="5146007" cy="2963818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Rounded Rectangle 499">
            <a:extLst>
              <a:ext uri="{FF2B5EF4-FFF2-40B4-BE49-F238E27FC236}">
                <a16:creationId xmlns:a16="http://schemas.microsoft.com/office/drawing/2014/main" id="{125FE3E4-519F-8752-92D7-642DDFA4AF65}"/>
              </a:ext>
            </a:extLst>
          </p:cNvPr>
          <p:cNvSpPr/>
          <p:nvPr/>
        </p:nvSpPr>
        <p:spPr>
          <a:xfrm>
            <a:off x="6866293" y="4412872"/>
            <a:ext cx="365760" cy="3657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Rounded Rectangle 501">
            <a:extLst>
              <a:ext uri="{FF2B5EF4-FFF2-40B4-BE49-F238E27FC236}">
                <a16:creationId xmlns:a16="http://schemas.microsoft.com/office/drawing/2014/main" id="{C9110A36-E4E2-DC77-CC19-DF7115395CAF}"/>
              </a:ext>
            </a:extLst>
          </p:cNvPr>
          <p:cNvSpPr/>
          <p:nvPr/>
        </p:nvSpPr>
        <p:spPr>
          <a:xfrm>
            <a:off x="7138135" y="4776391"/>
            <a:ext cx="365760" cy="3657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Rounded Rectangle 502">
            <a:extLst>
              <a:ext uri="{FF2B5EF4-FFF2-40B4-BE49-F238E27FC236}">
                <a16:creationId xmlns:a16="http://schemas.microsoft.com/office/drawing/2014/main" id="{5BA03099-0C8A-C6A9-125F-7EAC5D70833C}"/>
              </a:ext>
            </a:extLst>
          </p:cNvPr>
          <p:cNvSpPr/>
          <p:nvPr/>
        </p:nvSpPr>
        <p:spPr>
          <a:xfrm>
            <a:off x="7360713" y="5199830"/>
            <a:ext cx="365760" cy="3657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Title 1">
            <a:extLst>
              <a:ext uri="{FF2B5EF4-FFF2-40B4-BE49-F238E27FC236}">
                <a16:creationId xmlns:a16="http://schemas.microsoft.com/office/drawing/2014/main" id="{720D5E94-243B-319D-A11B-080D7B97E9F8}"/>
              </a:ext>
            </a:extLst>
          </p:cNvPr>
          <p:cNvSpPr txBox="1">
            <a:spLocks/>
          </p:cNvSpPr>
          <p:nvPr/>
        </p:nvSpPr>
        <p:spPr>
          <a:xfrm>
            <a:off x="7198826" y="4168861"/>
            <a:ext cx="1063977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latin typeface="Gill Sans MT" panose="020B0502020104020203" pitchFamily="34" charset="77"/>
              </a:rPr>
              <a:t>Backend</a:t>
            </a:r>
          </a:p>
          <a:p>
            <a:pPr algn="ctr"/>
            <a:r>
              <a:rPr lang="en-US" sz="1800">
                <a:latin typeface="Gill Sans MT" panose="020B0502020104020203" pitchFamily="34" charset="77"/>
              </a:rPr>
              <a:t>requests</a:t>
            </a:r>
          </a:p>
        </p:txBody>
      </p:sp>
      <p:sp>
        <p:nvSpPr>
          <p:cNvPr id="511" name="Title 1">
            <a:extLst>
              <a:ext uri="{FF2B5EF4-FFF2-40B4-BE49-F238E27FC236}">
                <a16:creationId xmlns:a16="http://schemas.microsoft.com/office/drawing/2014/main" id="{B054DAD4-D856-6813-DB34-F9BA19BAEB2D}"/>
              </a:ext>
            </a:extLst>
          </p:cNvPr>
          <p:cNvSpPr txBox="1">
            <a:spLocks/>
          </p:cNvSpPr>
          <p:nvPr/>
        </p:nvSpPr>
        <p:spPr>
          <a:xfrm>
            <a:off x="4636092" y="3700290"/>
            <a:ext cx="2663621" cy="44549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chemeClr val="bg1"/>
                </a:solidFill>
                <a:latin typeface="Gill Sans MT" panose="020B0502020104020203" pitchFamily="34" charset="77"/>
              </a:rPr>
              <a:t>Most likely mapping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92A006C0-4EB3-F2FE-4A2F-C85660D6179D}"/>
              </a:ext>
            </a:extLst>
          </p:cNvPr>
          <p:cNvSpPr/>
          <p:nvPr/>
        </p:nvSpPr>
        <p:spPr>
          <a:xfrm rot="5400000">
            <a:off x="6040688" y="5798229"/>
            <a:ext cx="302786" cy="12729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22" name="Picture 10">
            <a:extLst>
              <a:ext uri="{FF2B5EF4-FFF2-40B4-BE49-F238E27FC236}">
                <a16:creationId xmlns:a16="http://schemas.microsoft.com/office/drawing/2014/main" id="{842ABC11-17A6-A988-957A-DD964A716E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20"/>
          <a:stretch/>
        </p:blipFill>
        <p:spPr bwMode="auto">
          <a:xfrm>
            <a:off x="5549317" y="6323246"/>
            <a:ext cx="500434" cy="19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" name="Title 1">
            <a:extLst>
              <a:ext uri="{FF2B5EF4-FFF2-40B4-BE49-F238E27FC236}">
                <a16:creationId xmlns:a16="http://schemas.microsoft.com/office/drawing/2014/main" id="{15C7AAD6-BEE5-1080-CEC5-226FFC1DE2A7}"/>
              </a:ext>
            </a:extLst>
          </p:cNvPr>
          <p:cNvSpPr txBox="1">
            <a:spLocks/>
          </p:cNvSpPr>
          <p:nvPr/>
        </p:nvSpPr>
        <p:spPr>
          <a:xfrm>
            <a:off x="5900624" y="6182712"/>
            <a:ext cx="862207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latin typeface="Gill Sans MT" panose="020B0502020104020203" pitchFamily="34" charset="77"/>
              </a:rPr>
              <a:t>envoy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970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5" grpId="0" animBg="1"/>
      <p:bldP spid="450" grpId="0" animBg="1"/>
      <p:bldP spid="499" grpId="0" animBg="1"/>
      <p:bldP spid="500" grpId="0" animBg="1"/>
      <p:bldP spid="502" grpId="0" animBg="1"/>
      <p:bldP spid="503" grpId="0" animBg="1"/>
      <p:bldP spid="510" grpId="0"/>
      <p:bldP spid="321" grpId="0" animBg="1"/>
      <p:bldP spid="3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C1DBFB-F667-E8D0-4EA4-9F99E50666C0}"/>
              </a:ext>
            </a:extLst>
          </p:cNvPr>
          <p:cNvSpPr/>
          <p:nvPr/>
        </p:nvSpPr>
        <p:spPr>
          <a:xfrm>
            <a:off x="3264449" y="2293110"/>
            <a:ext cx="5794023" cy="85161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Trace-reconstruction algorithm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C88FD29-A21A-C1CD-4607-34AD31E853A7}"/>
              </a:ext>
            </a:extLst>
          </p:cNvPr>
          <p:cNvCxnSpPr>
            <a:cxnSpLocks/>
          </p:cNvCxnSpPr>
          <p:nvPr/>
        </p:nvCxnSpPr>
        <p:spPr>
          <a:xfrm>
            <a:off x="5837933" y="1321346"/>
            <a:ext cx="192607" cy="968441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F69671-0879-FFC5-5724-3B8295058710}"/>
              </a:ext>
            </a:extLst>
          </p:cNvPr>
          <p:cNvCxnSpPr>
            <a:cxnSpLocks/>
          </p:cNvCxnSpPr>
          <p:nvPr/>
        </p:nvCxnSpPr>
        <p:spPr>
          <a:xfrm>
            <a:off x="3548597" y="1347104"/>
            <a:ext cx="2189208" cy="920248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E63CA67-E380-16A5-CBF1-97FA3043A110}"/>
              </a:ext>
            </a:extLst>
          </p:cNvPr>
          <p:cNvSpPr/>
          <p:nvPr/>
        </p:nvSpPr>
        <p:spPr>
          <a:xfrm>
            <a:off x="4581700" y="4930190"/>
            <a:ext cx="365760" cy="365760"/>
          </a:xfrm>
          <a:prstGeom prst="roundRect">
            <a:avLst/>
          </a:prstGeom>
          <a:solidFill>
            <a:schemeClr val="accent4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3707854-4B16-2E60-C465-0CEF2D66F307}"/>
              </a:ext>
            </a:extLst>
          </p:cNvPr>
          <p:cNvSpPr/>
          <p:nvPr/>
        </p:nvSpPr>
        <p:spPr>
          <a:xfrm>
            <a:off x="4130509" y="4498637"/>
            <a:ext cx="365760" cy="36576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9DA82D6-B938-8BE9-9802-25335E306C05}"/>
              </a:ext>
            </a:extLst>
          </p:cNvPr>
          <p:cNvSpPr txBox="1">
            <a:spLocks/>
          </p:cNvSpPr>
          <p:nvPr/>
        </p:nvSpPr>
        <p:spPr>
          <a:xfrm>
            <a:off x="1937792" y="4859367"/>
            <a:ext cx="2256811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latin typeface="Gill Sans MT" panose="020B0502020104020203" pitchFamily="34" charset="77"/>
              </a:rPr>
              <a:t>Incoming </a:t>
            </a:r>
            <a:br>
              <a:rPr lang="en-US" sz="1800">
                <a:latin typeface="Gill Sans MT" panose="020B0502020104020203" pitchFamily="34" charset="77"/>
              </a:rPr>
            </a:br>
            <a:r>
              <a:rPr lang="en-US" sz="1800">
                <a:latin typeface="Gill Sans MT" panose="020B0502020104020203" pitchFamily="34" charset="77"/>
              </a:rPr>
              <a:t>requests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E155ABA-81B6-AF79-1B58-442B3B130051}"/>
              </a:ext>
            </a:extLst>
          </p:cNvPr>
          <p:cNvSpPr/>
          <p:nvPr/>
        </p:nvSpPr>
        <p:spPr>
          <a:xfrm>
            <a:off x="5062056" y="5357221"/>
            <a:ext cx="365760" cy="36576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1F4CCC8-E2E2-ED0E-8AB4-F08CF556C10E}"/>
              </a:ext>
            </a:extLst>
          </p:cNvPr>
          <p:cNvCxnSpPr>
            <a:cxnSpLocks/>
          </p:cNvCxnSpPr>
          <p:nvPr/>
        </p:nvCxnSpPr>
        <p:spPr>
          <a:xfrm>
            <a:off x="6109945" y="3144728"/>
            <a:ext cx="0" cy="555562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>
            <a:extLst>
              <a:ext uri="{FF2B5EF4-FFF2-40B4-BE49-F238E27FC236}">
                <a16:creationId xmlns:a16="http://schemas.microsoft.com/office/drawing/2014/main" id="{4284DE4C-9C42-92BC-7190-3C1241D3F5D1}"/>
              </a:ext>
            </a:extLst>
          </p:cNvPr>
          <p:cNvSpPr txBox="1">
            <a:spLocks/>
          </p:cNvSpPr>
          <p:nvPr/>
        </p:nvSpPr>
        <p:spPr>
          <a:xfrm>
            <a:off x="0" y="108847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>
                <a:latin typeface="Gill Sans MT" panose="020B0502020104020203" pitchFamily="34" charset="77"/>
              </a:rPr>
              <a:t>How can we reconstruct end-to-end traces without header propagation?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65730CF-6E96-1AD2-1E78-F4C5A2365185}"/>
              </a:ext>
            </a:extLst>
          </p:cNvPr>
          <p:cNvSpPr/>
          <p:nvPr/>
        </p:nvSpPr>
        <p:spPr>
          <a:xfrm>
            <a:off x="2851787" y="815062"/>
            <a:ext cx="1393620" cy="55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Gill Sans" panose="020B0502020104020203" pitchFamily="34" charset="-79"/>
                <a:cs typeface="Gill Sans" panose="020B0502020104020203" pitchFamily="34" charset="-79"/>
              </a:rPr>
              <a:t>Timings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CD94644-B103-4586-1CFD-62672DB69681}"/>
              </a:ext>
            </a:extLst>
          </p:cNvPr>
          <p:cNvSpPr/>
          <p:nvPr/>
        </p:nvSpPr>
        <p:spPr>
          <a:xfrm>
            <a:off x="4877771" y="802183"/>
            <a:ext cx="1920323" cy="55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Gill Sans" panose="020B0502020104020203" pitchFamily="34" charset="-79"/>
                <a:cs typeface="Gill Sans" panose="020B0502020104020203" pitchFamily="34" charset="-79"/>
              </a:rPr>
              <a:t>Constraints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EE5FDFF-EDE6-3A98-C6D5-3F4B3060639F}"/>
              </a:ext>
            </a:extLst>
          </p:cNvPr>
          <p:cNvSpPr/>
          <p:nvPr/>
        </p:nvSpPr>
        <p:spPr>
          <a:xfrm>
            <a:off x="7293289" y="792363"/>
            <a:ext cx="1663264" cy="55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Gill Sans" panose="020B0502020104020203" pitchFamily="34" charset="-79"/>
                <a:cs typeface="Gill Sans" panose="020B0502020104020203" pitchFamily="34" charset="-79"/>
              </a:rPr>
              <a:t>Call graph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260D40F-3828-28F0-0531-31810BEBF7E1}"/>
              </a:ext>
            </a:extLst>
          </p:cNvPr>
          <p:cNvCxnSpPr>
            <a:cxnSpLocks/>
          </p:cNvCxnSpPr>
          <p:nvPr/>
        </p:nvCxnSpPr>
        <p:spPr>
          <a:xfrm flipH="1">
            <a:off x="6370169" y="1324405"/>
            <a:ext cx="1754752" cy="942947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Preparation 449">
            <a:extLst>
              <a:ext uri="{FF2B5EF4-FFF2-40B4-BE49-F238E27FC236}">
                <a16:creationId xmlns:a16="http://schemas.microsoft.com/office/drawing/2014/main" id="{E9CCCC55-812C-EDBE-C8DA-0CC6F964E0A3}"/>
              </a:ext>
            </a:extLst>
          </p:cNvPr>
          <p:cNvSpPr/>
          <p:nvPr/>
        </p:nvSpPr>
        <p:spPr>
          <a:xfrm>
            <a:off x="5559849" y="5471892"/>
            <a:ext cx="1187395" cy="708152"/>
          </a:xfrm>
          <a:prstGeom prst="flowChartPreparation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>
                <a:latin typeface="Gill Sans" panose="020B0502020104020203" pitchFamily="34" charset="-79"/>
                <a:cs typeface="Gill Sans" panose="020B0502020104020203" pitchFamily="34" charset="-79"/>
              </a:rPr>
              <a:t>API gateway</a:t>
            </a:r>
          </a:p>
        </p:txBody>
      </p:sp>
      <p:cxnSp>
        <p:nvCxnSpPr>
          <p:cNvPr id="457" name="Straight Arrow Connector 456">
            <a:extLst>
              <a:ext uri="{FF2B5EF4-FFF2-40B4-BE49-F238E27FC236}">
                <a16:creationId xmlns:a16="http://schemas.microsoft.com/office/drawing/2014/main" id="{D3D4CB8E-5201-D0E9-F937-7168FE28BC90}"/>
              </a:ext>
            </a:extLst>
          </p:cNvPr>
          <p:cNvCxnSpPr>
            <a:cxnSpLocks/>
          </p:cNvCxnSpPr>
          <p:nvPr/>
        </p:nvCxnSpPr>
        <p:spPr>
          <a:xfrm>
            <a:off x="3820889" y="5304857"/>
            <a:ext cx="1759197" cy="55355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06A3BB70-3CD0-9196-5986-B63DF6D91458}"/>
              </a:ext>
            </a:extLst>
          </p:cNvPr>
          <p:cNvGrpSpPr/>
          <p:nvPr/>
        </p:nvGrpSpPr>
        <p:grpSpPr>
          <a:xfrm>
            <a:off x="6693428" y="4171447"/>
            <a:ext cx="5166250" cy="2706599"/>
            <a:chOff x="3414831" y="1666409"/>
            <a:chExt cx="6903802" cy="3658794"/>
          </a:xfrm>
        </p:grpSpPr>
        <p:sp>
          <p:nvSpPr>
            <p:cNvPr id="461" name="Rounded Rectangle 460">
              <a:extLst>
                <a:ext uri="{FF2B5EF4-FFF2-40B4-BE49-F238E27FC236}">
                  <a16:creationId xmlns:a16="http://schemas.microsoft.com/office/drawing/2014/main" id="{DC730E31-4C30-50FB-1064-C9D8C480DC3E}"/>
                </a:ext>
              </a:extLst>
            </p:cNvPr>
            <p:cNvSpPr/>
            <p:nvPr/>
          </p:nvSpPr>
          <p:spPr>
            <a:xfrm>
              <a:off x="5190439" y="4230961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ounded Rectangle 462">
              <a:extLst>
                <a:ext uri="{FF2B5EF4-FFF2-40B4-BE49-F238E27FC236}">
                  <a16:creationId xmlns:a16="http://schemas.microsoft.com/office/drawing/2014/main" id="{C367C761-A099-4FD3-A864-832E927973D6}"/>
                </a:ext>
              </a:extLst>
            </p:cNvPr>
            <p:cNvSpPr/>
            <p:nvPr/>
          </p:nvSpPr>
          <p:spPr>
            <a:xfrm>
              <a:off x="5175623" y="2212572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ounded Rectangle 464">
              <a:extLst>
                <a:ext uri="{FF2B5EF4-FFF2-40B4-BE49-F238E27FC236}">
                  <a16:creationId xmlns:a16="http://schemas.microsoft.com/office/drawing/2014/main" id="{E2985DBE-347B-22F6-EC93-0DF0CAD7E9F6}"/>
                </a:ext>
              </a:extLst>
            </p:cNvPr>
            <p:cNvSpPr/>
            <p:nvPr/>
          </p:nvSpPr>
          <p:spPr>
            <a:xfrm>
              <a:off x="7162854" y="1666409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6" name="Graphic 465" descr="Gears with solid fill">
              <a:extLst>
                <a:ext uri="{FF2B5EF4-FFF2-40B4-BE49-F238E27FC236}">
                  <a16:creationId xmlns:a16="http://schemas.microsoft.com/office/drawing/2014/main" id="{3378918F-F494-4EAD-376C-135FCE9D2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64042" y="4772853"/>
              <a:ext cx="431065" cy="431065"/>
            </a:xfrm>
            <a:prstGeom prst="rect">
              <a:avLst/>
            </a:prstGeom>
          </p:spPr>
        </p:pic>
        <p:pic>
          <p:nvPicPr>
            <p:cNvPr id="467" name="Graphic 466" descr="Gears with solid fill">
              <a:extLst>
                <a:ext uri="{FF2B5EF4-FFF2-40B4-BE49-F238E27FC236}">
                  <a16:creationId xmlns:a16="http://schemas.microsoft.com/office/drawing/2014/main" id="{01F95E9D-A8AC-9753-CED9-B671B0080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67361" y="1792397"/>
              <a:ext cx="431065" cy="431065"/>
            </a:xfrm>
            <a:prstGeom prst="rect">
              <a:avLst/>
            </a:prstGeom>
          </p:spPr>
        </p:pic>
        <p:pic>
          <p:nvPicPr>
            <p:cNvPr id="468" name="Graphic 467" descr="Morse Code with solid fill">
              <a:extLst>
                <a:ext uri="{FF2B5EF4-FFF2-40B4-BE49-F238E27FC236}">
                  <a16:creationId xmlns:a16="http://schemas.microsoft.com/office/drawing/2014/main" id="{AB6918AB-D1CB-611B-065D-86667E39B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72051" y="4335467"/>
              <a:ext cx="457200" cy="457200"/>
            </a:xfrm>
            <a:prstGeom prst="rect">
              <a:avLst/>
            </a:prstGeom>
          </p:spPr>
        </p:pic>
        <p:pic>
          <p:nvPicPr>
            <p:cNvPr id="469" name="Graphic 468" descr="Blockchain with solid fill">
              <a:extLst>
                <a:ext uri="{FF2B5EF4-FFF2-40B4-BE49-F238E27FC236}">
                  <a16:creationId xmlns:a16="http://schemas.microsoft.com/office/drawing/2014/main" id="{AFC97FBF-517A-D7E1-9FE3-AB59DDEB0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78989" y="2304012"/>
              <a:ext cx="457200" cy="457200"/>
            </a:xfrm>
            <a:prstGeom prst="rect">
              <a:avLst/>
            </a:prstGeom>
          </p:spPr>
        </p:pic>
        <p:sp>
          <p:nvSpPr>
            <p:cNvPr id="470" name="Rounded Rectangle 469">
              <a:extLst>
                <a:ext uri="{FF2B5EF4-FFF2-40B4-BE49-F238E27FC236}">
                  <a16:creationId xmlns:a16="http://schemas.microsoft.com/office/drawing/2014/main" id="{9107BF8C-E750-EE56-2316-1CA7C1E04A98}"/>
                </a:ext>
              </a:extLst>
            </p:cNvPr>
            <p:cNvSpPr/>
            <p:nvPr/>
          </p:nvSpPr>
          <p:spPr>
            <a:xfrm>
              <a:off x="7064426" y="4685123"/>
              <a:ext cx="640079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1" name="Graphic 470" descr="Gears with solid fill">
              <a:extLst>
                <a:ext uri="{FF2B5EF4-FFF2-40B4-BE49-F238E27FC236}">
                  <a16:creationId xmlns:a16="http://schemas.microsoft.com/office/drawing/2014/main" id="{2B1CA14F-687F-D7EA-B923-1857B7A2B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74856" y="4757888"/>
              <a:ext cx="431065" cy="431065"/>
            </a:xfrm>
            <a:prstGeom prst="rect">
              <a:avLst/>
            </a:prstGeom>
          </p:spPr>
        </p:pic>
        <p:sp>
          <p:nvSpPr>
            <p:cNvPr id="472" name="Rounded Rectangle 471">
              <a:extLst>
                <a:ext uri="{FF2B5EF4-FFF2-40B4-BE49-F238E27FC236}">
                  <a16:creationId xmlns:a16="http://schemas.microsoft.com/office/drawing/2014/main" id="{34356F7E-0064-941A-DC4E-814E82AA3271}"/>
                </a:ext>
              </a:extLst>
            </p:cNvPr>
            <p:cNvSpPr/>
            <p:nvPr/>
          </p:nvSpPr>
          <p:spPr>
            <a:xfrm>
              <a:off x="7464439" y="4675152"/>
              <a:ext cx="640079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3" name="Graphic 472" descr="Gears with solid fill">
              <a:extLst>
                <a:ext uri="{FF2B5EF4-FFF2-40B4-BE49-F238E27FC236}">
                  <a16:creationId xmlns:a16="http://schemas.microsoft.com/office/drawing/2014/main" id="{EB2BBF80-9581-9381-C0B4-0BCE143D7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584240" y="4770678"/>
              <a:ext cx="431065" cy="431065"/>
            </a:xfrm>
            <a:prstGeom prst="rect">
              <a:avLst/>
            </a:prstGeom>
          </p:spPr>
        </p:pic>
        <p:sp>
          <p:nvSpPr>
            <p:cNvPr id="474" name="Rounded Rectangle 473">
              <a:extLst>
                <a:ext uri="{FF2B5EF4-FFF2-40B4-BE49-F238E27FC236}">
                  <a16:creationId xmlns:a16="http://schemas.microsoft.com/office/drawing/2014/main" id="{94F76C01-4046-91F2-6D29-EC6A2B4F60B9}"/>
                </a:ext>
              </a:extLst>
            </p:cNvPr>
            <p:cNvSpPr/>
            <p:nvPr/>
          </p:nvSpPr>
          <p:spPr>
            <a:xfrm>
              <a:off x="7148719" y="3365959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5" name="Graphic 474" descr="Database with solid fill">
              <a:extLst>
                <a:ext uri="{FF2B5EF4-FFF2-40B4-BE49-F238E27FC236}">
                  <a16:creationId xmlns:a16="http://schemas.microsoft.com/office/drawing/2014/main" id="{3AD10B3E-F9FD-8C84-9E3F-D96D11DEC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237907" y="3470465"/>
              <a:ext cx="457200" cy="457200"/>
            </a:xfrm>
            <a:prstGeom prst="rect">
              <a:avLst/>
            </a:prstGeom>
          </p:spPr>
        </p:pic>
        <p:sp>
          <p:nvSpPr>
            <p:cNvPr id="476" name="Rounded Rectangle 475">
              <a:extLst>
                <a:ext uri="{FF2B5EF4-FFF2-40B4-BE49-F238E27FC236}">
                  <a16:creationId xmlns:a16="http://schemas.microsoft.com/office/drawing/2014/main" id="{DF094219-51F6-4D85-2DB2-7778C9D5BF2A}"/>
                </a:ext>
              </a:extLst>
            </p:cNvPr>
            <p:cNvSpPr/>
            <p:nvPr/>
          </p:nvSpPr>
          <p:spPr>
            <a:xfrm>
              <a:off x="7456254" y="3661181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7" name="Graphic 476" descr="Database with solid fill">
              <a:extLst>
                <a:ext uri="{FF2B5EF4-FFF2-40B4-BE49-F238E27FC236}">
                  <a16:creationId xmlns:a16="http://schemas.microsoft.com/office/drawing/2014/main" id="{2C6DADC3-EC63-20F7-7ECC-E58CEB6F2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545442" y="3765687"/>
              <a:ext cx="457200" cy="457200"/>
            </a:xfrm>
            <a:prstGeom prst="rect">
              <a:avLst/>
            </a:prstGeom>
          </p:spPr>
        </p:pic>
        <p:sp>
          <p:nvSpPr>
            <p:cNvPr id="478" name="Rounded Rectangle 477">
              <a:extLst>
                <a:ext uri="{FF2B5EF4-FFF2-40B4-BE49-F238E27FC236}">
                  <a16:creationId xmlns:a16="http://schemas.microsoft.com/office/drawing/2014/main" id="{547F23E7-BFF4-3ADE-92CF-7FDA8C00B7A1}"/>
                </a:ext>
              </a:extLst>
            </p:cNvPr>
            <p:cNvSpPr/>
            <p:nvPr/>
          </p:nvSpPr>
          <p:spPr>
            <a:xfrm>
              <a:off x="7856268" y="3842507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9" name="Graphic 478" descr="Database with solid fill">
              <a:extLst>
                <a:ext uri="{FF2B5EF4-FFF2-40B4-BE49-F238E27FC236}">
                  <a16:creationId xmlns:a16="http://schemas.microsoft.com/office/drawing/2014/main" id="{8B08A86F-4E04-0EEB-CD77-908B04A0F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947707" y="3934153"/>
              <a:ext cx="457200" cy="457200"/>
            </a:xfrm>
            <a:prstGeom prst="rect">
              <a:avLst/>
            </a:prstGeom>
          </p:spPr>
        </p:pic>
        <p:sp>
          <p:nvSpPr>
            <p:cNvPr id="480" name="Rounded Rectangle 479">
              <a:extLst>
                <a:ext uri="{FF2B5EF4-FFF2-40B4-BE49-F238E27FC236}">
                  <a16:creationId xmlns:a16="http://schemas.microsoft.com/office/drawing/2014/main" id="{C781127B-C795-B024-12F6-01070CC34409}"/>
                </a:ext>
              </a:extLst>
            </p:cNvPr>
            <p:cNvSpPr/>
            <p:nvPr/>
          </p:nvSpPr>
          <p:spPr>
            <a:xfrm>
              <a:off x="9287369" y="4339863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2" name="Graphic 481" descr="Gears with solid fill">
              <a:extLst>
                <a:ext uri="{FF2B5EF4-FFF2-40B4-BE49-F238E27FC236}">
                  <a16:creationId xmlns:a16="http://schemas.microsoft.com/office/drawing/2014/main" id="{FBB2E4A1-04CA-F0F1-0B10-90260D396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91876" y="4465851"/>
              <a:ext cx="431065" cy="431065"/>
            </a:xfrm>
            <a:prstGeom prst="rect">
              <a:avLst/>
            </a:prstGeom>
          </p:spPr>
        </p:pic>
        <p:cxnSp>
          <p:nvCxnSpPr>
            <p:cNvPr id="483" name="Curved Connector 482">
              <a:extLst>
                <a:ext uri="{FF2B5EF4-FFF2-40B4-BE49-F238E27FC236}">
                  <a16:creationId xmlns:a16="http://schemas.microsoft.com/office/drawing/2014/main" id="{F5376E19-7236-A330-B7A8-16F433D6EA7E}"/>
                </a:ext>
              </a:extLst>
            </p:cNvPr>
            <p:cNvCxnSpPr>
              <a:cxnSpLocks/>
              <a:stCxn id="463" idx="1"/>
            </p:cNvCxnSpPr>
            <p:nvPr/>
          </p:nvCxnSpPr>
          <p:spPr>
            <a:xfrm rot="10800000" flipV="1">
              <a:off x="3414831" y="2532612"/>
              <a:ext cx="1760792" cy="1377088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94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Curved Connector 483">
              <a:extLst>
                <a:ext uri="{FF2B5EF4-FFF2-40B4-BE49-F238E27FC236}">
                  <a16:creationId xmlns:a16="http://schemas.microsoft.com/office/drawing/2014/main" id="{0515B1BF-05D9-139B-4050-2459EF02580D}"/>
                </a:ext>
              </a:extLst>
            </p:cNvPr>
            <p:cNvCxnSpPr>
              <a:cxnSpLocks/>
              <a:stCxn id="461" idx="1"/>
            </p:cNvCxnSpPr>
            <p:nvPr/>
          </p:nvCxnSpPr>
          <p:spPr>
            <a:xfrm rot="10800000">
              <a:off x="3414831" y="3909701"/>
              <a:ext cx="1775608" cy="641301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74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Curved Connector 484">
              <a:extLst>
                <a:ext uri="{FF2B5EF4-FFF2-40B4-BE49-F238E27FC236}">
                  <a16:creationId xmlns:a16="http://schemas.microsoft.com/office/drawing/2014/main" id="{800B85E3-BC94-A8AB-5156-3F5FF936333C}"/>
                </a:ext>
              </a:extLst>
            </p:cNvPr>
            <p:cNvCxnSpPr>
              <a:cxnSpLocks/>
              <a:stCxn id="465" idx="1"/>
            </p:cNvCxnSpPr>
            <p:nvPr/>
          </p:nvCxnSpPr>
          <p:spPr>
            <a:xfrm rot="10800000" flipV="1">
              <a:off x="5840016" y="1986449"/>
              <a:ext cx="1322838" cy="722354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74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Curved Connector 487">
              <a:extLst>
                <a:ext uri="{FF2B5EF4-FFF2-40B4-BE49-F238E27FC236}">
                  <a16:creationId xmlns:a16="http://schemas.microsoft.com/office/drawing/2014/main" id="{16D7124A-974C-3DD1-AF50-E41D9B26125B}"/>
                </a:ext>
              </a:extLst>
            </p:cNvPr>
            <p:cNvCxnSpPr>
              <a:cxnSpLocks/>
              <a:stCxn id="474" idx="1"/>
              <a:endCxn id="463" idx="3"/>
            </p:cNvCxnSpPr>
            <p:nvPr/>
          </p:nvCxnSpPr>
          <p:spPr>
            <a:xfrm rot="10800000">
              <a:off x="5815703" y="2532613"/>
              <a:ext cx="1333016" cy="1153387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74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Curved Connector 488">
              <a:extLst>
                <a:ext uri="{FF2B5EF4-FFF2-40B4-BE49-F238E27FC236}">
                  <a16:creationId xmlns:a16="http://schemas.microsoft.com/office/drawing/2014/main" id="{24694E69-1ECB-1E11-7361-F5FAD0BAB11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840016" y="3839383"/>
              <a:ext cx="1308702" cy="497102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74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Curved Connector 489">
              <a:extLst>
                <a:ext uri="{FF2B5EF4-FFF2-40B4-BE49-F238E27FC236}">
                  <a16:creationId xmlns:a16="http://schemas.microsoft.com/office/drawing/2014/main" id="{702C1265-BFD5-FCC7-97DD-F9F55B74370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840016" y="4568798"/>
              <a:ext cx="1307578" cy="614888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74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Curved Connector 490">
              <a:extLst>
                <a:ext uri="{FF2B5EF4-FFF2-40B4-BE49-F238E27FC236}">
                  <a16:creationId xmlns:a16="http://schemas.microsoft.com/office/drawing/2014/main" id="{119471F3-CE36-50C4-9357-B54881AD8192}"/>
                </a:ext>
              </a:extLst>
            </p:cNvPr>
            <p:cNvCxnSpPr>
              <a:cxnSpLocks/>
              <a:endCxn id="465" idx="3"/>
            </p:cNvCxnSpPr>
            <p:nvPr/>
          </p:nvCxnSpPr>
          <p:spPr>
            <a:xfrm rot="10800000">
              <a:off x="7802935" y="1986449"/>
              <a:ext cx="1461641" cy="686934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74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Curved Connector 492">
              <a:extLst>
                <a:ext uri="{FF2B5EF4-FFF2-40B4-BE49-F238E27FC236}">
                  <a16:creationId xmlns:a16="http://schemas.microsoft.com/office/drawing/2014/main" id="{4125C58A-DE8E-0399-F8CB-19F1BC57237B}"/>
                </a:ext>
              </a:extLst>
            </p:cNvPr>
            <p:cNvCxnSpPr>
              <a:cxnSpLocks/>
              <a:stCxn id="480" idx="1"/>
            </p:cNvCxnSpPr>
            <p:nvPr/>
          </p:nvCxnSpPr>
          <p:spPr>
            <a:xfrm rot="10800000" flipV="1">
              <a:off x="7802937" y="4659903"/>
              <a:ext cx="1484433" cy="578646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74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4" name="Rounded Rectangle 493">
              <a:extLst>
                <a:ext uri="{FF2B5EF4-FFF2-40B4-BE49-F238E27FC236}">
                  <a16:creationId xmlns:a16="http://schemas.microsoft.com/office/drawing/2014/main" id="{7F62AC7E-B0C3-D0DD-44D9-443B09A1672D}"/>
                </a:ext>
              </a:extLst>
            </p:cNvPr>
            <p:cNvSpPr/>
            <p:nvPr/>
          </p:nvSpPr>
          <p:spPr>
            <a:xfrm>
              <a:off x="9278539" y="2416334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5" name="Graphic 494" descr="Gears with solid fill">
              <a:extLst>
                <a:ext uri="{FF2B5EF4-FFF2-40B4-BE49-F238E27FC236}">
                  <a16:creationId xmlns:a16="http://schemas.microsoft.com/office/drawing/2014/main" id="{DFB66A1F-C40F-9593-8B43-DB7E8896C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88970" y="2518528"/>
              <a:ext cx="431065" cy="431065"/>
            </a:xfrm>
            <a:prstGeom prst="rect">
              <a:avLst/>
            </a:prstGeom>
          </p:spPr>
        </p:pic>
        <p:sp>
          <p:nvSpPr>
            <p:cNvPr id="496" name="Rounded Rectangle 495">
              <a:extLst>
                <a:ext uri="{FF2B5EF4-FFF2-40B4-BE49-F238E27FC236}">
                  <a16:creationId xmlns:a16="http://schemas.microsoft.com/office/drawing/2014/main" id="{71667B1F-173F-90E9-8F4A-3D2DB664F686}"/>
                </a:ext>
              </a:extLst>
            </p:cNvPr>
            <p:cNvSpPr/>
            <p:nvPr/>
          </p:nvSpPr>
          <p:spPr>
            <a:xfrm>
              <a:off x="9678553" y="2597660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7" name="Graphic 496" descr="Gears with solid fill">
              <a:extLst>
                <a:ext uri="{FF2B5EF4-FFF2-40B4-BE49-F238E27FC236}">
                  <a16:creationId xmlns:a16="http://schemas.microsoft.com/office/drawing/2014/main" id="{1617896E-A4C1-FAA5-BC71-87DE7AE60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98353" y="2707900"/>
              <a:ext cx="431065" cy="431065"/>
            </a:xfrm>
            <a:prstGeom prst="rect">
              <a:avLst/>
            </a:prstGeom>
          </p:spPr>
        </p:pic>
        <p:cxnSp>
          <p:nvCxnSpPr>
            <p:cNvPr id="498" name="Curved Connector 497">
              <a:extLst>
                <a:ext uri="{FF2B5EF4-FFF2-40B4-BE49-F238E27FC236}">
                  <a16:creationId xmlns:a16="http://schemas.microsoft.com/office/drawing/2014/main" id="{786996E9-E44D-44AD-B187-DB48F9276228}"/>
                </a:ext>
              </a:extLst>
            </p:cNvPr>
            <p:cNvCxnSpPr>
              <a:cxnSpLocks/>
              <a:stCxn id="496" idx="1"/>
              <a:endCxn id="478" idx="3"/>
            </p:cNvCxnSpPr>
            <p:nvPr/>
          </p:nvCxnSpPr>
          <p:spPr>
            <a:xfrm rot="10800000" flipV="1">
              <a:off x="8496349" y="2917699"/>
              <a:ext cx="1182205" cy="1244847"/>
            </a:xfrm>
            <a:prstGeom prst="curvedConnector3">
              <a:avLst>
                <a:gd name="adj1" fmla="val 43554"/>
              </a:avLst>
            </a:prstGeom>
            <a:ln w="25400">
              <a:solidFill>
                <a:schemeClr val="tx1">
                  <a:lumMod val="75000"/>
                  <a:lumOff val="25000"/>
                  <a:alpha val="74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9" name="Rounded Rectangle 498">
            <a:extLst>
              <a:ext uri="{FF2B5EF4-FFF2-40B4-BE49-F238E27FC236}">
                <a16:creationId xmlns:a16="http://schemas.microsoft.com/office/drawing/2014/main" id="{05D8C983-915D-4D32-D6A7-EEEBF99AD8E6}"/>
              </a:ext>
            </a:extLst>
          </p:cNvPr>
          <p:cNvSpPr/>
          <p:nvPr/>
        </p:nvSpPr>
        <p:spPr>
          <a:xfrm>
            <a:off x="6713664" y="3958367"/>
            <a:ext cx="5146007" cy="2963818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Rounded Rectangle 499">
            <a:extLst>
              <a:ext uri="{FF2B5EF4-FFF2-40B4-BE49-F238E27FC236}">
                <a16:creationId xmlns:a16="http://schemas.microsoft.com/office/drawing/2014/main" id="{125FE3E4-519F-8752-92D7-642DDFA4AF65}"/>
              </a:ext>
            </a:extLst>
          </p:cNvPr>
          <p:cNvSpPr/>
          <p:nvPr/>
        </p:nvSpPr>
        <p:spPr>
          <a:xfrm>
            <a:off x="6866293" y="4412872"/>
            <a:ext cx="365760" cy="36576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Rounded Rectangle 501">
            <a:extLst>
              <a:ext uri="{FF2B5EF4-FFF2-40B4-BE49-F238E27FC236}">
                <a16:creationId xmlns:a16="http://schemas.microsoft.com/office/drawing/2014/main" id="{C9110A36-E4E2-DC77-CC19-DF7115395CAF}"/>
              </a:ext>
            </a:extLst>
          </p:cNvPr>
          <p:cNvSpPr/>
          <p:nvPr/>
        </p:nvSpPr>
        <p:spPr>
          <a:xfrm>
            <a:off x="7138135" y="4776391"/>
            <a:ext cx="365760" cy="36576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Rounded Rectangle 502">
            <a:extLst>
              <a:ext uri="{FF2B5EF4-FFF2-40B4-BE49-F238E27FC236}">
                <a16:creationId xmlns:a16="http://schemas.microsoft.com/office/drawing/2014/main" id="{5BA03099-0C8A-C6A9-125F-7EAC5D70833C}"/>
              </a:ext>
            </a:extLst>
          </p:cNvPr>
          <p:cNvSpPr/>
          <p:nvPr/>
        </p:nvSpPr>
        <p:spPr>
          <a:xfrm>
            <a:off x="7360713" y="5199830"/>
            <a:ext cx="365760" cy="365760"/>
          </a:xfrm>
          <a:prstGeom prst="roundRect">
            <a:avLst/>
          </a:prstGeom>
          <a:solidFill>
            <a:schemeClr val="accent4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4" name="Straight Arrow Connector 503">
            <a:extLst>
              <a:ext uri="{FF2B5EF4-FFF2-40B4-BE49-F238E27FC236}">
                <a16:creationId xmlns:a16="http://schemas.microsoft.com/office/drawing/2014/main" id="{E4700931-6FFF-44A4-5BEE-AC0D1D7C915A}"/>
              </a:ext>
            </a:extLst>
          </p:cNvPr>
          <p:cNvCxnSpPr>
            <a:cxnSpLocks/>
            <a:endCxn id="503" idx="1"/>
          </p:cNvCxnSpPr>
          <p:nvPr/>
        </p:nvCxnSpPr>
        <p:spPr>
          <a:xfrm>
            <a:off x="4947460" y="5177465"/>
            <a:ext cx="2413253" cy="205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Arrow Connector 504">
            <a:extLst>
              <a:ext uri="{FF2B5EF4-FFF2-40B4-BE49-F238E27FC236}">
                <a16:creationId xmlns:a16="http://schemas.microsoft.com/office/drawing/2014/main" id="{DA97D9D5-DFE6-D988-14B0-6E98B8224D64}"/>
              </a:ext>
            </a:extLst>
          </p:cNvPr>
          <p:cNvCxnSpPr>
            <a:cxnSpLocks/>
            <a:endCxn id="502" idx="1"/>
          </p:cNvCxnSpPr>
          <p:nvPr/>
        </p:nvCxnSpPr>
        <p:spPr>
          <a:xfrm flipV="1">
            <a:off x="5427816" y="4959271"/>
            <a:ext cx="1710319" cy="6274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Arrow Connector 505">
            <a:extLst>
              <a:ext uri="{FF2B5EF4-FFF2-40B4-BE49-F238E27FC236}">
                <a16:creationId xmlns:a16="http://schemas.microsoft.com/office/drawing/2014/main" id="{8E005570-D460-6F15-6AED-04152EBD045D}"/>
              </a:ext>
            </a:extLst>
          </p:cNvPr>
          <p:cNvCxnSpPr>
            <a:cxnSpLocks/>
            <a:stCxn id="9" idx="1"/>
            <a:endCxn id="500" idx="1"/>
          </p:cNvCxnSpPr>
          <p:nvPr/>
        </p:nvCxnSpPr>
        <p:spPr>
          <a:xfrm flipV="1">
            <a:off x="4130509" y="4595752"/>
            <a:ext cx="2735784" cy="857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0" name="Title 1">
            <a:extLst>
              <a:ext uri="{FF2B5EF4-FFF2-40B4-BE49-F238E27FC236}">
                <a16:creationId xmlns:a16="http://schemas.microsoft.com/office/drawing/2014/main" id="{720D5E94-243B-319D-A11B-080D7B97E9F8}"/>
              </a:ext>
            </a:extLst>
          </p:cNvPr>
          <p:cNvSpPr txBox="1">
            <a:spLocks/>
          </p:cNvSpPr>
          <p:nvPr/>
        </p:nvSpPr>
        <p:spPr>
          <a:xfrm>
            <a:off x="7198826" y="4168861"/>
            <a:ext cx="1063977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latin typeface="Gill Sans MT" panose="020B0502020104020203" pitchFamily="34" charset="77"/>
              </a:rPr>
              <a:t>Backend</a:t>
            </a:r>
          </a:p>
          <a:p>
            <a:pPr algn="ctr"/>
            <a:r>
              <a:rPr lang="en-US" sz="1800">
                <a:latin typeface="Gill Sans MT" panose="020B0502020104020203" pitchFamily="34" charset="77"/>
              </a:rPr>
              <a:t>requests</a:t>
            </a:r>
          </a:p>
        </p:txBody>
      </p:sp>
      <p:sp>
        <p:nvSpPr>
          <p:cNvPr id="511" name="Title 1">
            <a:extLst>
              <a:ext uri="{FF2B5EF4-FFF2-40B4-BE49-F238E27FC236}">
                <a16:creationId xmlns:a16="http://schemas.microsoft.com/office/drawing/2014/main" id="{B054DAD4-D856-6813-DB34-F9BA19BAEB2D}"/>
              </a:ext>
            </a:extLst>
          </p:cNvPr>
          <p:cNvSpPr txBox="1">
            <a:spLocks/>
          </p:cNvSpPr>
          <p:nvPr/>
        </p:nvSpPr>
        <p:spPr>
          <a:xfrm>
            <a:off x="4636092" y="3700290"/>
            <a:ext cx="2663621" cy="44549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chemeClr val="bg1"/>
                </a:solidFill>
                <a:latin typeface="Gill Sans MT" panose="020B0502020104020203" pitchFamily="34" charset="77"/>
              </a:rPr>
              <a:t>Most likely mapping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92A006C0-4EB3-F2FE-4A2F-C85660D6179D}"/>
              </a:ext>
            </a:extLst>
          </p:cNvPr>
          <p:cNvSpPr/>
          <p:nvPr/>
        </p:nvSpPr>
        <p:spPr>
          <a:xfrm rot="5400000">
            <a:off x="6040688" y="5798229"/>
            <a:ext cx="302786" cy="12729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22" name="Picture 10">
            <a:extLst>
              <a:ext uri="{FF2B5EF4-FFF2-40B4-BE49-F238E27FC236}">
                <a16:creationId xmlns:a16="http://schemas.microsoft.com/office/drawing/2014/main" id="{842ABC11-17A6-A988-957A-DD964A716E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20"/>
          <a:stretch/>
        </p:blipFill>
        <p:spPr bwMode="auto">
          <a:xfrm>
            <a:off x="5549317" y="6323246"/>
            <a:ext cx="500434" cy="19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" name="Title 1">
            <a:extLst>
              <a:ext uri="{FF2B5EF4-FFF2-40B4-BE49-F238E27FC236}">
                <a16:creationId xmlns:a16="http://schemas.microsoft.com/office/drawing/2014/main" id="{15C7AAD6-BEE5-1080-CEC5-226FFC1DE2A7}"/>
              </a:ext>
            </a:extLst>
          </p:cNvPr>
          <p:cNvSpPr txBox="1">
            <a:spLocks/>
          </p:cNvSpPr>
          <p:nvPr/>
        </p:nvSpPr>
        <p:spPr>
          <a:xfrm>
            <a:off x="5900624" y="6182712"/>
            <a:ext cx="862207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latin typeface="Gill Sans MT" panose="020B0502020104020203" pitchFamily="34" charset="77"/>
              </a:rPr>
              <a:t>envoy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467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C1DBFB-F667-E8D0-4EA4-9F99E50666C0}"/>
              </a:ext>
            </a:extLst>
          </p:cNvPr>
          <p:cNvSpPr/>
          <p:nvPr/>
        </p:nvSpPr>
        <p:spPr>
          <a:xfrm>
            <a:off x="3264449" y="2293110"/>
            <a:ext cx="5794023" cy="85161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Trace-reconstruction algorithm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C88FD29-A21A-C1CD-4607-34AD31E853A7}"/>
              </a:ext>
            </a:extLst>
          </p:cNvPr>
          <p:cNvCxnSpPr>
            <a:cxnSpLocks/>
          </p:cNvCxnSpPr>
          <p:nvPr/>
        </p:nvCxnSpPr>
        <p:spPr>
          <a:xfrm>
            <a:off x="5837933" y="1321346"/>
            <a:ext cx="192607" cy="968441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F69671-0879-FFC5-5724-3B8295058710}"/>
              </a:ext>
            </a:extLst>
          </p:cNvPr>
          <p:cNvCxnSpPr>
            <a:cxnSpLocks/>
          </p:cNvCxnSpPr>
          <p:nvPr/>
        </p:nvCxnSpPr>
        <p:spPr>
          <a:xfrm>
            <a:off x="3548597" y="1347104"/>
            <a:ext cx="2189208" cy="920248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E63CA67-E380-16A5-CBF1-97FA3043A110}"/>
              </a:ext>
            </a:extLst>
          </p:cNvPr>
          <p:cNvSpPr/>
          <p:nvPr/>
        </p:nvSpPr>
        <p:spPr>
          <a:xfrm>
            <a:off x="4581700" y="4930190"/>
            <a:ext cx="365760" cy="365760"/>
          </a:xfrm>
          <a:prstGeom prst="roundRect">
            <a:avLst/>
          </a:prstGeom>
          <a:solidFill>
            <a:schemeClr val="accent4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3707854-4B16-2E60-C465-0CEF2D66F307}"/>
              </a:ext>
            </a:extLst>
          </p:cNvPr>
          <p:cNvSpPr/>
          <p:nvPr/>
        </p:nvSpPr>
        <p:spPr>
          <a:xfrm>
            <a:off x="4130509" y="4498637"/>
            <a:ext cx="365760" cy="36576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9DA82D6-B938-8BE9-9802-25335E306C05}"/>
              </a:ext>
            </a:extLst>
          </p:cNvPr>
          <p:cNvSpPr txBox="1">
            <a:spLocks/>
          </p:cNvSpPr>
          <p:nvPr/>
        </p:nvSpPr>
        <p:spPr>
          <a:xfrm>
            <a:off x="1937792" y="4859367"/>
            <a:ext cx="2256811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latin typeface="Gill Sans MT" panose="020B0502020104020203" pitchFamily="34" charset="77"/>
              </a:rPr>
              <a:t>Incoming </a:t>
            </a:r>
            <a:br>
              <a:rPr lang="en-US" sz="1800">
                <a:latin typeface="Gill Sans MT" panose="020B0502020104020203" pitchFamily="34" charset="77"/>
              </a:rPr>
            </a:br>
            <a:r>
              <a:rPr lang="en-US" sz="1800">
                <a:latin typeface="Gill Sans MT" panose="020B0502020104020203" pitchFamily="34" charset="77"/>
              </a:rPr>
              <a:t>requests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E155ABA-81B6-AF79-1B58-442B3B130051}"/>
              </a:ext>
            </a:extLst>
          </p:cNvPr>
          <p:cNvSpPr/>
          <p:nvPr/>
        </p:nvSpPr>
        <p:spPr>
          <a:xfrm>
            <a:off x="5062056" y="5357221"/>
            <a:ext cx="365760" cy="36576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1F4CCC8-E2E2-ED0E-8AB4-F08CF556C10E}"/>
              </a:ext>
            </a:extLst>
          </p:cNvPr>
          <p:cNvCxnSpPr>
            <a:cxnSpLocks/>
          </p:cNvCxnSpPr>
          <p:nvPr/>
        </p:nvCxnSpPr>
        <p:spPr>
          <a:xfrm>
            <a:off x="6109945" y="3144728"/>
            <a:ext cx="0" cy="555562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>
            <a:extLst>
              <a:ext uri="{FF2B5EF4-FFF2-40B4-BE49-F238E27FC236}">
                <a16:creationId xmlns:a16="http://schemas.microsoft.com/office/drawing/2014/main" id="{4284DE4C-9C42-92BC-7190-3C1241D3F5D1}"/>
              </a:ext>
            </a:extLst>
          </p:cNvPr>
          <p:cNvSpPr txBox="1">
            <a:spLocks/>
          </p:cNvSpPr>
          <p:nvPr/>
        </p:nvSpPr>
        <p:spPr>
          <a:xfrm>
            <a:off x="0" y="108847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>
                <a:latin typeface="Gill Sans MT" panose="020B0502020104020203" pitchFamily="34" charset="77"/>
              </a:rPr>
              <a:t>How can we reconstruct end-to-end traces without header propagation?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65730CF-6E96-1AD2-1E78-F4C5A2365185}"/>
              </a:ext>
            </a:extLst>
          </p:cNvPr>
          <p:cNvSpPr/>
          <p:nvPr/>
        </p:nvSpPr>
        <p:spPr>
          <a:xfrm>
            <a:off x="2851787" y="815062"/>
            <a:ext cx="1393620" cy="55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Gill Sans" panose="020B0502020104020203" pitchFamily="34" charset="-79"/>
                <a:cs typeface="Gill Sans" panose="020B0502020104020203" pitchFamily="34" charset="-79"/>
              </a:rPr>
              <a:t>Timings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CD94644-B103-4586-1CFD-62672DB69681}"/>
              </a:ext>
            </a:extLst>
          </p:cNvPr>
          <p:cNvSpPr/>
          <p:nvPr/>
        </p:nvSpPr>
        <p:spPr>
          <a:xfrm>
            <a:off x="4877771" y="802183"/>
            <a:ext cx="1920323" cy="55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Gill Sans" panose="020B0502020104020203" pitchFamily="34" charset="-79"/>
                <a:cs typeface="Gill Sans" panose="020B0502020104020203" pitchFamily="34" charset="-79"/>
              </a:rPr>
              <a:t>Constraints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EE5FDFF-EDE6-3A98-C6D5-3F4B3060639F}"/>
              </a:ext>
            </a:extLst>
          </p:cNvPr>
          <p:cNvSpPr/>
          <p:nvPr/>
        </p:nvSpPr>
        <p:spPr>
          <a:xfrm>
            <a:off x="7293289" y="792363"/>
            <a:ext cx="1663264" cy="55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Gill Sans" panose="020B0502020104020203" pitchFamily="34" charset="-79"/>
                <a:cs typeface="Gill Sans" panose="020B0502020104020203" pitchFamily="34" charset="-79"/>
              </a:rPr>
              <a:t>Call graph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260D40F-3828-28F0-0531-31810BEBF7E1}"/>
              </a:ext>
            </a:extLst>
          </p:cNvPr>
          <p:cNvCxnSpPr>
            <a:cxnSpLocks/>
          </p:cNvCxnSpPr>
          <p:nvPr/>
        </p:nvCxnSpPr>
        <p:spPr>
          <a:xfrm flipH="1">
            <a:off x="6370169" y="1324405"/>
            <a:ext cx="1754752" cy="942947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Preparation 449">
            <a:extLst>
              <a:ext uri="{FF2B5EF4-FFF2-40B4-BE49-F238E27FC236}">
                <a16:creationId xmlns:a16="http://schemas.microsoft.com/office/drawing/2014/main" id="{E9CCCC55-812C-EDBE-C8DA-0CC6F964E0A3}"/>
              </a:ext>
            </a:extLst>
          </p:cNvPr>
          <p:cNvSpPr/>
          <p:nvPr/>
        </p:nvSpPr>
        <p:spPr>
          <a:xfrm>
            <a:off x="5559849" y="5471892"/>
            <a:ext cx="1187395" cy="708152"/>
          </a:xfrm>
          <a:prstGeom prst="flowChartPreparation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>
                <a:latin typeface="Gill Sans" panose="020B0502020104020203" pitchFamily="34" charset="-79"/>
                <a:cs typeface="Gill Sans" panose="020B0502020104020203" pitchFamily="34" charset="-79"/>
              </a:rPr>
              <a:t>API gateway</a:t>
            </a:r>
          </a:p>
        </p:txBody>
      </p:sp>
      <p:cxnSp>
        <p:nvCxnSpPr>
          <p:cNvPr id="457" name="Straight Arrow Connector 456">
            <a:extLst>
              <a:ext uri="{FF2B5EF4-FFF2-40B4-BE49-F238E27FC236}">
                <a16:creationId xmlns:a16="http://schemas.microsoft.com/office/drawing/2014/main" id="{D3D4CB8E-5201-D0E9-F937-7168FE28BC90}"/>
              </a:ext>
            </a:extLst>
          </p:cNvPr>
          <p:cNvCxnSpPr>
            <a:cxnSpLocks/>
          </p:cNvCxnSpPr>
          <p:nvPr/>
        </p:nvCxnSpPr>
        <p:spPr>
          <a:xfrm>
            <a:off x="3820889" y="5304857"/>
            <a:ext cx="1759197" cy="55355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06A3BB70-3CD0-9196-5986-B63DF6D91458}"/>
              </a:ext>
            </a:extLst>
          </p:cNvPr>
          <p:cNvGrpSpPr/>
          <p:nvPr/>
        </p:nvGrpSpPr>
        <p:grpSpPr>
          <a:xfrm>
            <a:off x="6693428" y="4171447"/>
            <a:ext cx="5166250" cy="2706599"/>
            <a:chOff x="3414831" y="1666409"/>
            <a:chExt cx="6903802" cy="3658794"/>
          </a:xfrm>
        </p:grpSpPr>
        <p:sp>
          <p:nvSpPr>
            <p:cNvPr id="461" name="Rounded Rectangle 460">
              <a:extLst>
                <a:ext uri="{FF2B5EF4-FFF2-40B4-BE49-F238E27FC236}">
                  <a16:creationId xmlns:a16="http://schemas.microsoft.com/office/drawing/2014/main" id="{DC730E31-4C30-50FB-1064-C9D8C480DC3E}"/>
                </a:ext>
              </a:extLst>
            </p:cNvPr>
            <p:cNvSpPr/>
            <p:nvPr/>
          </p:nvSpPr>
          <p:spPr>
            <a:xfrm>
              <a:off x="5190439" y="4230961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ounded Rectangle 462">
              <a:extLst>
                <a:ext uri="{FF2B5EF4-FFF2-40B4-BE49-F238E27FC236}">
                  <a16:creationId xmlns:a16="http://schemas.microsoft.com/office/drawing/2014/main" id="{C367C761-A099-4FD3-A864-832E927973D6}"/>
                </a:ext>
              </a:extLst>
            </p:cNvPr>
            <p:cNvSpPr/>
            <p:nvPr/>
          </p:nvSpPr>
          <p:spPr>
            <a:xfrm>
              <a:off x="5175623" y="2212572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ounded Rectangle 464">
              <a:extLst>
                <a:ext uri="{FF2B5EF4-FFF2-40B4-BE49-F238E27FC236}">
                  <a16:creationId xmlns:a16="http://schemas.microsoft.com/office/drawing/2014/main" id="{E2985DBE-347B-22F6-EC93-0DF0CAD7E9F6}"/>
                </a:ext>
              </a:extLst>
            </p:cNvPr>
            <p:cNvSpPr/>
            <p:nvPr/>
          </p:nvSpPr>
          <p:spPr>
            <a:xfrm>
              <a:off x="7162854" y="1666409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6" name="Graphic 465" descr="Gears with solid fill">
              <a:extLst>
                <a:ext uri="{FF2B5EF4-FFF2-40B4-BE49-F238E27FC236}">
                  <a16:creationId xmlns:a16="http://schemas.microsoft.com/office/drawing/2014/main" id="{3378918F-F494-4EAD-376C-135FCE9D2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64042" y="4772853"/>
              <a:ext cx="431065" cy="431065"/>
            </a:xfrm>
            <a:prstGeom prst="rect">
              <a:avLst/>
            </a:prstGeom>
          </p:spPr>
        </p:pic>
        <p:pic>
          <p:nvPicPr>
            <p:cNvPr id="467" name="Graphic 466" descr="Gears with solid fill">
              <a:extLst>
                <a:ext uri="{FF2B5EF4-FFF2-40B4-BE49-F238E27FC236}">
                  <a16:creationId xmlns:a16="http://schemas.microsoft.com/office/drawing/2014/main" id="{01F95E9D-A8AC-9753-CED9-B671B0080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67361" y="1792397"/>
              <a:ext cx="431065" cy="431065"/>
            </a:xfrm>
            <a:prstGeom prst="rect">
              <a:avLst/>
            </a:prstGeom>
          </p:spPr>
        </p:pic>
        <p:pic>
          <p:nvPicPr>
            <p:cNvPr id="468" name="Graphic 467" descr="Morse Code with solid fill">
              <a:extLst>
                <a:ext uri="{FF2B5EF4-FFF2-40B4-BE49-F238E27FC236}">
                  <a16:creationId xmlns:a16="http://schemas.microsoft.com/office/drawing/2014/main" id="{AB6918AB-D1CB-611B-065D-86667E39B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72051" y="4335467"/>
              <a:ext cx="457200" cy="457200"/>
            </a:xfrm>
            <a:prstGeom prst="rect">
              <a:avLst/>
            </a:prstGeom>
          </p:spPr>
        </p:pic>
        <p:pic>
          <p:nvPicPr>
            <p:cNvPr id="469" name="Graphic 468" descr="Blockchain with solid fill">
              <a:extLst>
                <a:ext uri="{FF2B5EF4-FFF2-40B4-BE49-F238E27FC236}">
                  <a16:creationId xmlns:a16="http://schemas.microsoft.com/office/drawing/2014/main" id="{AFC97FBF-517A-D7E1-9FE3-AB59DDEB0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78989" y="2304012"/>
              <a:ext cx="457200" cy="457200"/>
            </a:xfrm>
            <a:prstGeom prst="rect">
              <a:avLst/>
            </a:prstGeom>
          </p:spPr>
        </p:pic>
        <p:sp>
          <p:nvSpPr>
            <p:cNvPr id="470" name="Rounded Rectangle 469">
              <a:extLst>
                <a:ext uri="{FF2B5EF4-FFF2-40B4-BE49-F238E27FC236}">
                  <a16:creationId xmlns:a16="http://schemas.microsoft.com/office/drawing/2014/main" id="{9107BF8C-E750-EE56-2316-1CA7C1E04A98}"/>
                </a:ext>
              </a:extLst>
            </p:cNvPr>
            <p:cNvSpPr/>
            <p:nvPr/>
          </p:nvSpPr>
          <p:spPr>
            <a:xfrm>
              <a:off x="7064426" y="4685123"/>
              <a:ext cx="640079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1" name="Graphic 470" descr="Gears with solid fill">
              <a:extLst>
                <a:ext uri="{FF2B5EF4-FFF2-40B4-BE49-F238E27FC236}">
                  <a16:creationId xmlns:a16="http://schemas.microsoft.com/office/drawing/2014/main" id="{2B1CA14F-687F-D7EA-B923-1857B7A2B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74856" y="4757888"/>
              <a:ext cx="431065" cy="431065"/>
            </a:xfrm>
            <a:prstGeom prst="rect">
              <a:avLst/>
            </a:prstGeom>
          </p:spPr>
        </p:pic>
        <p:sp>
          <p:nvSpPr>
            <p:cNvPr id="472" name="Rounded Rectangle 471">
              <a:extLst>
                <a:ext uri="{FF2B5EF4-FFF2-40B4-BE49-F238E27FC236}">
                  <a16:creationId xmlns:a16="http://schemas.microsoft.com/office/drawing/2014/main" id="{34356F7E-0064-941A-DC4E-814E82AA3271}"/>
                </a:ext>
              </a:extLst>
            </p:cNvPr>
            <p:cNvSpPr/>
            <p:nvPr/>
          </p:nvSpPr>
          <p:spPr>
            <a:xfrm>
              <a:off x="7464439" y="4675152"/>
              <a:ext cx="640079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3" name="Graphic 472" descr="Gears with solid fill">
              <a:extLst>
                <a:ext uri="{FF2B5EF4-FFF2-40B4-BE49-F238E27FC236}">
                  <a16:creationId xmlns:a16="http://schemas.microsoft.com/office/drawing/2014/main" id="{EB2BBF80-9581-9381-C0B4-0BCE143D7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584240" y="4770678"/>
              <a:ext cx="431065" cy="431065"/>
            </a:xfrm>
            <a:prstGeom prst="rect">
              <a:avLst/>
            </a:prstGeom>
          </p:spPr>
        </p:pic>
        <p:sp>
          <p:nvSpPr>
            <p:cNvPr id="474" name="Rounded Rectangle 473">
              <a:extLst>
                <a:ext uri="{FF2B5EF4-FFF2-40B4-BE49-F238E27FC236}">
                  <a16:creationId xmlns:a16="http://schemas.microsoft.com/office/drawing/2014/main" id="{94F76C01-4046-91F2-6D29-EC6A2B4F60B9}"/>
                </a:ext>
              </a:extLst>
            </p:cNvPr>
            <p:cNvSpPr/>
            <p:nvPr/>
          </p:nvSpPr>
          <p:spPr>
            <a:xfrm>
              <a:off x="7148719" y="3365959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5" name="Graphic 474" descr="Database with solid fill">
              <a:extLst>
                <a:ext uri="{FF2B5EF4-FFF2-40B4-BE49-F238E27FC236}">
                  <a16:creationId xmlns:a16="http://schemas.microsoft.com/office/drawing/2014/main" id="{3AD10B3E-F9FD-8C84-9E3F-D96D11DEC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237907" y="3470465"/>
              <a:ext cx="457200" cy="457200"/>
            </a:xfrm>
            <a:prstGeom prst="rect">
              <a:avLst/>
            </a:prstGeom>
          </p:spPr>
        </p:pic>
        <p:sp>
          <p:nvSpPr>
            <p:cNvPr id="476" name="Rounded Rectangle 475">
              <a:extLst>
                <a:ext uri="{FF2B5EF4-FFF2-40B4-BE49-F238E27FC236}">
                  <a16:creationId xmlns:a16="http://schemas.microsoft.com/office/drawing/2014/main" id="{DF094219-51F6-4D85-2DB2-7778C9D5BF2A}"/>
                </a:ext>
              </a:extLst>
            </p:cNvPr>
            <p:cNvSpPr/>
            <p:nvPr/>
          </p:nvSpPr>
          <p:spPr>
            <a:xfrm>
              <a:off x="7456254" y="3661181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7" name="Graphic 476" descr="Database with solid fill">
              <a:extLst>
                <a:ext uri="{FF2B5EF4-FFF2-40B4-BE49-F238E27FC236}">
                  <a16:creationId xmlns:a16="http://schemas.microsoft.com/office/drawing/2014/main" id="{2C6DADC3-EC63-20F7-7ECC-E58CEB6F2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545442" y="3765687"/>
              <a:ext cx="457200" cy="457200"/>
            </a:xfrm>
            <a:prstGeom prst="rect">
              <a:avLst/>
            </a:prstGeom>
          </p:spPr>
        </p:pic>
        <p:sp>
          <p:nvSpPr>
            <p:cNvPr id="478" name="Rounded Rectangle 477">
              <a:extLst>
                <a:ext uri="{FF2B5EF4-FFF2-40B4-BE49-F238E27FC236}">
                  <a16:creationId xmlns:a16="http://schemas.microsoft.com/office/drawing/2014/main" id="{547F23E7-BFF4-3ADE-92CF-7FDA8C00B7A1}"/>
                </a:ext>
              </a:extLst>
            </p:cNvPr>
            <p:cNvSpPr/>
            <p:nvPr/>
          </p:nvSpPr>
          <p:spPr>
            <a:xfrm>
              <a:off x="7856268" y="3842507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9" name="Graphic 478" descr="Database with solid fill">
              <a:extLst>
                <a:ext uri="{FF2B5EF4-FFF2-40B4-BE49-F238E27FC236}">
                  <a16:creationId xmlns:a16="http://schemas.microsoft.com/office/drawing/2014/main" id="{8B08A86F-4E04-0EEB-CD77-908B04A0F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947707" y="3934153"/>
              <a:ext cx="457200" cy="457200"/>
            </a:xfrm>
            <a:prstGeom prst="rect">
              <a:avLst/>
            </a:prstGeom>
          </p:spPr>
        </p:pic>
        <p:sp>
          <p:nvSpPr>
            <p:cNvPr id="480" name="Rounded Rectangle 479">
              <a:extLst>
                <a:ext uri="{FF2B5EF4-FFF2-40B4-BE49-F238E27FC236}">
                  <a16:creationId xmlns:a16="http://schemas.microsoft.com/office/drawing/2014/main" id="{C781127B-C795-B024-12F6-01070CC34409}"/>
                </a:ext>
              </a:extLst>
            </p:cNvPr>
            <p:cNvSpPr/>
            <p:nvPr/>
          </p:nvSpPr>
          <p:spPr>
            <a:xfrm>
              <a:off x="9287369" y="4339863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2" name="Graphic 481" descr="Gears with solid fill">
              <a:extLst>
                <a:ext uri="{FF2B5EF4-FFF2-40B4-BE49-F238E27FC236}">
                  <a16:creationId xmlns:a16="http://schemas.microsoft.com/office/drawing/2014/main" id="{FBB2E4A1-04CA-F0F1-0B10-90260D396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91876" y="4465851"/>
              <a:ext cx="431065" cy="431065"/>
            </a:xfrm>
            <a:prstGeom prst="rect">
              <a:avLst/>
            </a:prstGeom>
          </p:spPr>
        </p:pic>
        <p:cxnSp>
          <p:nvCxnSpPr>
            <p:cNvPr id="483" name="Curved Connector 482">
              <a:extLst>
                <a:ext uri="{FF2B5EF4-FFF2-40B4-BE49-F238E27FC236}">
                  <a16:creationId xmlns:a16="http://schemas.microsoft.com/office/drawing/2014/main" id="{F5376E19-7236-A330-B7A8-16F433D6EA7E}"/>
                </a:ext>
              </a:extLst>
            </p:cNvPr>
            <p:cNvCxnSpPr>
              <a:cxnSpLocks/>
              <a:stCxn id="463" idx="1"/>
            </p:cNvCxnSpPr>
            <p:nvPr/>
          </p:nvCxnSpPr>
          <p:spPr>
            <a:xfrm rot="10800000" flipV="1">
              <a:off x="3414831" y="2532612"/>
              <a:ext cx="1760792" cy="1377088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94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Curved Connector 483">
              <a:extLst>
                <a:ext uri="{FF2B5EF4-FFF2-40B4-BE49-F238E27FC236}">
                  <a16:creationId xmlns:a16="http://schemas.microsoft.com/office/drawing/2014/main" id="{0515B1BF-05D9-139B-4050-2459EF02580D}"/>
                </a:ext>
              </a:extLst>
            </p:cNvPr>
            <p:cNvCxnSpPr>
              <a:cxnSpLocks/>
              <a:stCxn id="461" idx="1"/>
            </p:cNvCxnSpPr>
            <p:nvPr/>
          </p:nvCxnSpPr>
          <p:spPr>
            <a:xfrm rot="10800000">
              <a:off x="3414831" y="3909701"/>
              <a:ext cx="1775608" cy="641301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74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Curved Connector 484">
              <a:extLst>
                <a:ext uri="{FF2B5EF4-FFF2-40B4-BE49-F238E27FC236}">
                  <a16:creationId xmlns:a16="http://schemas.microsoft.com/office/drawing/2014/main" id="{800B85E3-BC94-A8AB-5156-3F5FF936333C}"/>
                </a:ext>
              </a:extLst>
            </p:cNvPr>
            <p:cNvCxnSpPr>
              <a:cxnSpLocks/>
              <a:stCxn id="465" idx="1"/>
            </p:cNvCxnSpPr>
            <p:nvPr/>
          </p:nvCxnSpPr>
          <p:spPr>
            <a:xfrm rot="10800000" flipV="1">
              <a:off x="5840016" y="1986449"/>
              <a:ext cx="1322838" cy="722354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74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Curved Connector 487">
              <a:extLst>
                <a:ext uri="{FF2B5EF4-FFF2-40B4-BE49-F238E27FC236}">
                  <a16:creationId xmlns:a16="http://schemas.microsoft.com/office/drawing/2014/main" id="{16D7124A-974C-3DD1-AF50-E41D9B26125B}"/>
                </a:ext>
              </a:extLst>
            </p:cNvPr>
            <p:cNvCxnSpPr>
              <a:cxnSpLocks/>
              <a:stCxn id="474" idx="1"/>
              <a:endCxn id="463" idx="3"/>
            </p:cNvCxnSpPr>
            <p:nvPr/>
          </p:nvCxnSpPr>
          <p:spPr>
            <a:xfrm rot="10800000">
              <a:off x="5815703" y="2532613"/>
              <a:ext cx="1333016" cy="1153387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74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Curved Connector 488">
              <a:extLst>
                <a:ext uri="{FF2B5EF4-FFF2-40B4-BE49-F238E27FC236}">
                  <a16:creationId xmlns:a16="http://schemas.microsoft.com/office/drawing/2014/main" id="{24694E69-1ECB-1E11-7361-F5FAD0BAB11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840016" y="3839383"/>
              <a:ext cx="1308702" cy="497102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74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Curved Connector 489">
              <a:extLst>
                <a:ext uri="{FF2B5EF4-FFF2-40B4-BE49-F238E27FC236}">
                  <a16:creationId xmlns:a16="http://schemas.microsoft.com/office/drawing/2014/main" id="{702C1265-BFD5-FCC7-97DD-F9F55B74370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840016" y="4568798"/>
              <a:ext cx="1307578" cy="614888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74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Curved Connector 490">
              <a:extLst>
                <a:ext uri="{FF2B5EF4-FFF2-40B4-BE49-F238E27FC236}">
                  <a16:creationId xmlns:a16="http://schemas.microsoft.com/office/drawing/2014/main" id="{119471F3-CE36-50C4-9357-B54881AD8192}"/>
                </a:ext>
              </a:extLst>
            </p:cNvPr>
            <p:cNvCxnSpPr>
              <a:cxnSpLocks/>
              <a:endCxn id="465" idx="3"/>
            </p:cNvCxnSpPr>
            <p:nvPr/>
          </p:nvCxnSpPr>
          <p:spPr>
            <a:xfrm rot="10800000">
              <a:off x="7802935" y="1986449"/>
              <a:ext cx="1461641" cy="686934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74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Curved Connector 492">
              <a:extLst>
                <a:ext uri="{FF2B5EF4-FFF2-40B4-BE49-F238E27FC236}">
                  <a16:creationId xmlns:a16="http://schemas.microsoft.com/office/drawing/2014/main" id="{4125C58A-DE8E-0399-F8CB-19F1BC57237B}"/>
                </a:ext>
              </a:extLst>
            </p:cNvPr>
            <p:cNvCxnSpPr>
              <a:cxnSpLocks/>
              <a:stCxn id="480" idx="1"/>
            </p:cNvCxnSpPr>
            <p:nvPr/>
          </p:nvCxnSpPr>
          <p:spPr>
            <a:xfrm rot="10800000" flipV="1">
              <a:off x="7802937" y="4659903"/>
              <a:ext cx="1484433" cy="578646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>
                  <a:lumMod val="75000"/>
                  <a:lumOff val="25000"/>
                  <a:alpha val="74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4" name="Rounded Rectangle 493">
              <a:extLst>
                <a:ext uri="{FF2B5EF4-FFF2-40B4-BE49-F238E27FC236}">
                  <a16:creationId xmlns:a16="http://schemas.microsoft.com/office/drawing/2014/main" id="{7F62AC7E-B0C3-D0DD-44D9-443B09A1672D}"/>
                </a:ext>
              </a:extLst>
            </p:cNvPr>
            <p:cNvSpPr/>
            <p:nvPr/>
          </p:nvSpPr>
          <p:spPr>
            <a:xfrm>
              <a:off x="9278539" y="2416334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5" name="Graphic 494" descr="Gears with solid fill">
              <a:extLst>
                <a:ext uri="{FF2B5EF4-FFF2-40B4-BE49-F238E27FC236}">
                  <a16:creationId xmlns:a16="http://schemas.microsoft.com/office/drawing/2014/main" id="{DFB66A1F-C40F-9593-8B43-DB7E8896C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88970" y="2518528"/>
              <a:ext cx="431065" cy="431065"/>
            </a:xfrm>
            <a:prstGeom prst="rect">
              <a:avLst/>
            </a:prstGeom>
          </p:spPr>
        </p:pic>
        <p:sp>
          <p:nvSpPr>
            <p:cNvPr id="496" name="Rounded Rectangle 495">
              <a:extLst>
                <a:ext uri="{FF2B5EF4-FFF2-40B4-BE49-F238E27FC236}">
                  <a16:creationId xmlns:a16="http://schemas.microsoft.com/office/drawing/2014/main" id="{71667B1F-173F-90E9-8F4A-3D2DB664F686}"/>
                </a:ext>
              </a:extLst>
            </p:cNvPr>
            <p:cNvSpPr/>
            <p:nvPr/>
          </p:nvSpPr>
          <p:spPr>
            <a:xfrm>
              <a:off x="9678553" y="2597660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7" name="Graphic 496" descr="Gears with solid fill">
              <a:extLst>
                <a:ext uri="{FF2B5EF4-FFF2-40B4-BE49-F238E27FC236}">
                  <a16:creationId xmlns:a16="http://schemas.microsoft.com/office/drawing/2014/main" id="{1617896E-A4C1-FAA5-BC71-87DE7AE60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98353" y="2707900"/>
              <a:ext cx="431065" cy="431065"/>
            </a:xfrm>
            <a:prstGeom prst="rect">
              <a:avLst/>
            </a:prstGeom>
          </p:spPr>
        </p:pic>
        <p:cxnSp>
          <p:nvCxnSpPr>
            <p:cNvPr id="498" name="Curved Connector 497">
              <a:extLst>
                <a:ext uri="{FF2B5EF4-FFF2-40B4-BE49-F238E27FC236}">
                  <a16:creationId xmlns:a16="http://schemas.microsoft.com/office/drawing/2014/main" id="{786996E9-E44D-44AD-B187-DB48F9276228}"/>
                </a:ext>
              </a:extLst>
            </p:cNvPr>
            <p:cNvCxnSpPr>
              <a:cxnSpLocks/>
              <a:stCxn id="496" idx="1"/>
              <a:endCxn id="478" idx="3"/>
            </p:cNvCxnSpPr>
            <p:nvPr/>
          </p:nvCxnSpPr>
          <p:spPr>
            <a:xfrm rot="10800000" flipV="1">
              <a:off x="8496349" y="2917699"/>
              <a:ext cx="1182205" cy="1244847"/>
            </a:xfrm>
            <a:prstGeom prst="curvedConnector3">
              <a:avLst>
                <a:gd name="adj1" fmla="val 43554"/>
              </a:avLst>
            </a:prstGeom>
            <a:ln w="25400">
              <a:solidFill>
                <a:schemeClr val="tx1">
                  <a:lumMod val="75000"/>
                  <a:lumOff val="25000"/>
                  <a:alpha val="74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9" name="Rounded Rectangle 498">
            <a:extLst>
              <a:ext uri="{FF2B5EF4-FFF2-40B4-BE49-F238E27FC236}">
                <a16:creationId xmlns:a16="http://schemas.microsoft.com/office/drawing/2014/main" id="{05D8C983-915D-4D32-D6A7-EEEBF99AD8E6}"/>
              </a:ext>
            </a:extLst>
          </p:cNvPr>
          <p:cNvSpPr/>
          <p:nvPr/>
        </p:nvSpPr>
        <p:spPr>
          <a:xfrm>
            <a:off x="6713664" y="3958367"/>
            <a:ext cx="5146007" cy="2963818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Rounded Rectangle 499">
            <a:extLst>
              <a:ext uri="{FF2B5EF4-FFF2-40B4-BE49-F238E27FC236}">
                <a16:creationId xmlns:a16="http://schemas.microsoft.com/office/drawing/2014/main" id="{125FE3E4-519F-8752-92D7-642DDFA4AF65}"/>
              </a:ext>
            </a:extLst>
          </p:cNvPr>
          <p:cNvSpPr/>
          <p:nvPr/>
        </p:nvSpPr>
        <p:spPr>
          <a:xfrm>
            <a:off x="6866293" y="4412872"/>
            <a:ext cx="365760" cy="36576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Rounded Rectangle 501">
            <a:extLst>
              <a:ext uri="{FF2B5EF4-FFF2-40B4-BE49-F238E27FC236}">
                <a16:creationId xmlns:a16="http://schemas.microsoft.com/office/drawing/2014/main" id="{C9110A36-E4E2-DC77-CC19-DF7115395CAF}"/>
              </a:ext>
            </a:extLst>
          </p:cNvPr>
          <p:cNvSpPr/>
          <p:nvPr/>
        </p:nvSpPr>
        <p:spPr>
          <a:xfrm>
            <a:off x="7138135" y="4776391"/>
            <a:ext cx="365760" cy="36576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Rounded Rectangle 502">
            <a:extLst>
              <a:ext uri="{FF2B5EF4-FFF2-40B4-BE49-F238E27FC236}">
                <a16:creationId xmlns:a16="http://schemas.microsoft.com/office/drawing/2014/main" id="{5BA03099-0C8A-C6A9-125F-7EAC5D70833C}"/>
              </a:ext>
            </a:extLst>
          </p:cNvPr>
          <p:cNvSpPr/>
          <p:nvPr/>
        </p:nvSpPr>
        <p:spPr>
          <a:xfrm>
            <a:off x="7360713" y="5199830"/>
            <a:ext cx="365760" cy="365760"/>
          </a:xfrm>
          <a:prstGeom prst="roundRect">
            <a:avLst/>
          </a:prstGeom>
          <a:solidFill>
            <a:schemeClr val="accent4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Title 1">
            <a:extLst>
              <a:ext uri="{FF2B5EF4-FFF2-40B4-BE49-F238E27FC236}">
                <a16:creationId xmlns:a16="http://schemas.microsoft.com/office/drawing/2014/main" id="{B054DAD4-D856-6813-DB34-F9BA19BAEB2D}"/>
              </a:ext>
            </a:extLst>
          </p:cNvPr>
          <p:cNvSpPr txBox="1">
            <a:spLocks/>
          </p:cNvSpPr>
          <p:nvPr/>
        </p:nvSpPr>
        <p:spPr>
          <a:xfrm>
            <a:off x="4636092" y="3700290"/>
            <a:ext cx="2663621" cy="44549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chemeClr val="bg1"/>
                </a:solidFill>
                <a:latin typeface="Gill Sans MT" panose="020B0502020104020203" pitchFamily="34" charset="77"/>
              </a:rPr>
              <a:t>Most likely mapping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92A006C0-4EB3-F2FE-4A2F-C85660D6179D}"/>
              </a:ext>
            </a:extLst>
          </p:cNvPr>
          <p:cNvSpPr/>
          <p:nvPr/>
        </p:nvSpPr>
        <p:spPr>
          <a:xfrm rot="5400000">
            <a:off x="6040688" y="5798229"/>
            <a:ext cx="302786" cy="12729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22" name="Picture 10">
            <a:extLst>
              <a:ext uri="{FF2B5EF4-FFF2-40B4-BE49-F238E27FC236}">
                <a16:creationId xmlns:a16="http://schemas.microsoft.com/office/drawing/2014/main" id="{842ABC11-17A6-A988-957A-DD964A716E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20"/>
          <a:stretch/>
        </p:blipFill>
        <p:spPr bwMode="auto">
          <a:xfrm>
            <a:off x="5549317" y="6323246"/>
            <a:ext cx="500434" cy="19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" name="Title 1">
            <a:extLst>
              <a:ext uri="{FF2B5EF4-FFF2-40B4-BE49-F238E27FC236}">
                <a16:creationId xmlns:a16="http://schemas.microsoft.com/office/drawing/2014/main" id="{15C7AAD6-BEE5-1080-CEC5-226FFC1DE2A7}"/>
              </a:ext>
            </a:extLst>
          </p:cNvPr>
          <p:cNvSpPr txBox="1">
            <a:spLocks/>
          </p:cNvSpPr>
          <p:nvPr/>
        </p:nvSpPr>
        <p:spPr>
          <a:xfrm>
            <a:off x="5900624" y="6182712"/>
            <a:ext cx="862207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latin typeface="Gill Sans MT" panose="020B0502020104020203" pitchFamily="34" charset="77"/>
              </a:rPr>
              <a:t>envoy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8D90810-A8A2-766B-4269-A6B6D2BC45A0}"/>
              </a:ext>
            </a:extLst>
          </p:cNvPr>
          <p:cNvSpPr/>
          <p:nvPr/>
        </p:nvSpPr>
        <p:spPr>
          <a:xfrm>
            <a:off x="8709383" y="4294733"/>
            <a:ext cx="122384" cy="10888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4CCE9F6-FD34-13DF-3B55-D3F1F747AF84}"/>
              </a:ext>
            </a:extLst>
          </p:cNvPr>
          <p:cNvSpPr/>
          <p:nvPr/>
        </p:nvSpPr>
        <p:spPr>
          <a:xfrm>
            <a:off x="8861783" y="4447133"/>
            <a:ext cx="122384" cy="10888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27D415-BD38-77F3-E110-B11B4A2B3AAD}"/>
              </a:ext>
            </a:extLst>
          </p:cNvPr>
          <p:cNvSpPr/>
          <p:nvPr/>
        </p:nvSpPr>
        <p:spPr>
          <a:xfrm>
            <a:off x="9014183" y="4599533"/>
            <a:ext cx="122384" cy="10888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EE5F781-0073-F8CA-5F13-B2908817BCE1}"/>
              </a:ext>
            </a:extLst>
          </p:cNvPr>
          <p:cNvSpPr/>
          <p:nvPr/>
        </p:nvSpPr>
        <p:spPr>
          <a:xfrm>
            <a:off x="10452805" y="4620936"/>
            <a:ext cx="122384" cy="10888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4B7477A-91DE-3371-8627-2D3D2214642B}"/>
              </a:ext>
            </a:extLst>
          </p:cNvPr>
          <p:cNvSpPr/>
          <p:nvPr/>
        </p:nvSpPr>
        <p:spPr>
          <a:xfrm>
            <a:off x="10528481" y="4403619"/>
            <a:ext cx="122384" cy="10888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1C1CDB1-52D8-123A-D2D4-508345EF189F}"/>
              </a:ext>
            </a:extLst>
          </p:cNvPr>
          <p:cNvSpPr/>
          <p:nvPr/>
        </p:nvSpPr>
        <p:spPr>
          <a:xfrm>
            <a:off x="10636154" y="4751933"/>
            <a:ext cx="122384" cy="10888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2B60578-F485-4D0F-F81C-01EF6CE6A892}"/>
              </a:ext>
            </a:extLst>
          </p:cNvPr>
          <p:cNvSpPr/>
          <p:nvPr/>
        </p:nvSpPr>
        <p:spPr>
          <a:xfrm>
            <a:off x="8850897" y="5078505"/>
            <a:ext cx="122384" cy="10888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A1B5CF7-2FCC-EB85-A4E6-6AE1C37220E4}"/>
              </a:ext>
            </a:extLst>
          </p:cNvPr>
          <p:cNvSpPr/>
          <p:nvPr/>
        </p:nvSpPr>
        <p:spPr>
          <a:xfrm>
            <a:off x="9038779" y="5407602"/>
            <a:ext cx="122384" cy="10888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7DE91FA-565C-E822-C222-E75333CBE4D9}"/>
              </a:ext>
            </a:extLst>
          </p:cNvPr>
          <p:cNvSpPr/>
          <p:nvPr/>
        </p:nvSpPr>
        <p:spPr>
          <a:xfrm>
            <a:off x="8916033" y="5241507"/>
            <a:ext cx="122384" cy="10888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98FA811-36CB-2D73-CAB4-A57CC423AD50}"/>
              </a:ext>
            </a:extLst>
          </p:cNvPr>
          <p:cNvSpPr/>
          <p:nvPr/>
        </p:nvSpPr>
        <p:spPr>
          <a:xfrm>
            <a:off x="9175455" y="6677830"/>
            <a:ext cx="122384" cy="10888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901ABBB-FB62-FE62-926D-CA3DF40DB095}"/>
              </a:ext>
            </a:extLst>
          </p:cNvPr>
          <p:cNvSpPr/>
          <p:nvPr/>
        </p:nvSpPr>
        <p:spPr>
          <a:xfrm>
            <a:off x="9014183" y="6526304"/>
            <a:ext cx="122384" cy="10888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A055852-3043-D5E3-7955-8166D8169C31}"/>
              </a:ext>
            </a:extLst>
          </p:cNvPr>
          <p:cNvSpPr/>
          <p:nvPr/>
        </p:nvSpPr>
        <p:spPr>
          <a:xfrm>
            <a:off x="8830599" y="6426964"/>
            <a:ext cx="122384" cy="10888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3D3E859-0CC7-D70B-F571-FF1B8A577DAD}"/>
              </a:ext>
            </a:extLst>
          </p:cNvPr>
          <p:cNvSpPr/>
          <p:nvPr/>
        </p:nvSpPr>
        <p:spPr>
          <a:xfrm>
            <a:off x="10710342" y="6710484"/>
            <a:ext cx="122384" cy="10888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235FECD-FC00-A83C-BFE2-B4959E3E29D2}"/>
              </a:ext>
            </a:extLst>
          </p:cNvPr>
          <p:cNvSpPr/>
          <p:nvPr/>
        </p:nvSpPr>
        <p:spPr>
          <a:xfrm>
            <a:off x="10549070" y="6558958"/>
            <a:ext cx="122384" cy="10888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ACFF08D-E2E1-6232-B920-2E1F5B24EFE8}"/>
              </a:ext>
            </a:extLst>
          </p:cNvPr>
          <p:cNvSpPr/>
          <p:nvPr/>
        </p:nvSpPr>
        <p:spPr>
          <a:xfrm>
            <a:off x="10365486" y="6459618"/>
            <a:ext cx="122384" cy="10888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D289299-537A-F7BA-A90E-AEFCC1B774C2}"/>
              </a:ext>
            </a:extLst>
          </p:cNvPr>
          <p:cNvSpPr/>
          <p:nvPr/>
        </p:nvSpPr>
        <p:spPr>
          <a:xfrm>
            <a:off x="7272469" y="5916707"/>
            <a:ext cx="122384" cy="10888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2766780-9AC2-1A64-1283-5FD43CD294B6}"/>
              </a:ext>
            </a:extLst>
          </p:cNvPr>
          <p:cNvSpPr/>
          <p:nvPr/>
        </p:nvSpPr>
        <p:spPr>
          <a:xfrm>
            <a:off x="7424869" y="6069107"/>
            <a:ext cx="122384" cy="10888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67575C4-26F8-A0E9-BD3F-C8CFFCBF08BE}"/>
              </a:ext>
            </a:extLst>
          </p:cNvPr>
          <p:cNvSpPr/>
          <p:nvPr/>
        </p:nvSpPr>
        <p:spPr>
          <a:xfrm>
            <a:off x="7577269" y="6221507"/>
            <a:ext cx="122384" cy="10888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D0DD1F8-E00E-09C5-59A0-E6A211E1CE75}"/>
              </a:ext>
            </a:extLst>
          </p:cNvPr>
          <p:cNvSpPr/>
          <p:nvPr/>
        </p:nvSpPr>
        <p:spPr>
          <a:xfrm>
            <a:off x="10842982" y="5328875"/>
            <a:ext cx="122384" cy="10888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74DBA74-4328-D59A-63E9-A62FE9FC5721}"/>
              </a:ext>
            </a:extLst>
          </p:cNvPr>
          <p:cNvSpPr/>
          <p:nvPr/>
        </p:nvSpPr>
        <p:spPr>
          <a:xfrm>
            <a:off x="10995382" y="5481275"/>
            <a:ext cx="122384" cy="10888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11AFAA4-684D-5A34-25FB-98687382BEA9}"/>
              </a:ext>
            </a:extLst>
          </p:cNvPr>
          <p:cNvSpPr/>
          <p:nvPr/>
        </p:nvSpPr>
        <p:spPr>
          <a:xfrm>
            <a:off x="11147782" y="5633675"/>
            <a:ext cx="122384" cy="10888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30C46AC-AFD0-2A73-9861-5B9A98248012}"/>
              </a:ext>
            </a:extLst>
          </p:cNvPr>
          <p:cNvSpPr/>
          <p:nvPr/>
        </p:nvSpPr>
        <p:spPr>
          <a:xfrm>
            <a:off x="8896150" y="5959879"/>
            <a:ext cx="122384" cy="10888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AFD3D56-47D8-41F2-1D9F-4D3A55DA28A3}"/>
              </a:ext>
            </a:extLst>
          </p:cNvPr>
          <p:cNvSpPr/>
          <p:nvPr/>
        </p:nvSpPr>
        <p:spPr>
          <a:xfrm>
            <a:off x="9058912" y="5851419"/>
            <a:ext cx="122384" cy="10888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1EF995D-AD9C-63F6-E207-7249A9696D91}"/>
              </a:ext>
            </a:extLst>
          </p:cNvPr>
          <p:cNvSpPr/>
          <p:nvPr/>
        </p:nvSpPr>
        <p:spPr>
          <a:xfrm>
            <a:off x="9079499" y="6090876"/>
            <a:ext cx="122384" cy="10888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629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70602-2DA3-8620-32E1-B4865C03D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43818"/>
            <a:ext cx="7117264" cy="53418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5C2E2C5-E219-FC46-B2FF-64C517F06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73" y="1825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Gill Sans MT" panose="020B0502020104020203" pitchFamily="34" charset="77"/>
              </a:rPr>
              <a:t>Reconstruction accuracy for various RPS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0B38019-9E74-98B5-6E32-C399DE934139}"/>
              </a:ext>
            </a:extLst>
          </p:cNvPr>
          <p:cNvCxnSpPr>
            <a:cxnSpLocks/>
          </p:cNvCxnSpPr>
          <p:nvPr/>
        </p:nvCxnSpPr>
        <p:spPr>
          <a:xfrm flipH="1" flipV="1">
            <a:off x="6858000" y="2794000"/>
            <a:ext cx="987771" cy="1022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38E64C8-7EF8-8A06-66D7-679F95C37CDB}"/>
              </a:ext>
            </a:extLst>
          </p:cNvPr>
          <p:cNvSpPr txBox="1"/>
          <p:nvPr/>
        </p:nvSpPr>
        <p:spPr>
          <a:xfrm>
            <a:off x="7845771" y="3689549"/>
            <a:ext cx="3592286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algn="ctr"/>
            <a:r>
              <a:rPr lang="en-US" sz="2400"/>
              <a:t>Simple ordering-based baselines perform poorly since outgoing requests get increasingly reordered at high load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3CE8044-0D2F-7C04-13D1-65BDFEC9B30D}"/>
              </a:ext>
            </a:extLst>
          </p:cNvPr>
          <p:cNvCxnSpPr>
            <a:cxnSpLocks/>
          </p:cNvCxnSpPr>
          <p:nvPr/>
        </p:nvCxnSpPr>
        <p:spPr>
          <a:xfrm flipH="1" flipV="1">
            <a:off x="6858000" y="3563007"/>
            <a:ext cx="987771" cy="253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6F65587-34B8-F3AB-5C30-C76DD74EE3F9}"/>
              </a:ext>
            </a:extLst>
          </p:cNvPr>
          <p:cNvSpPr txBox="1"/>
          <p:nvPr/>
        </p:nvSpPr>
        <p:spPr>
          <a:xfrm>
            <a:off x="7845771" y="2750747"/>
            <a:ext cx="3846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Baseline schemes for comparison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415E5C-35FC-9231-67AB-193BBA50AEA4}"/>
              </a:ext>
            </a:extLst>
          </p:cNvPr>
          <p:cNvSpPr txBox="1"/>
          <p:nvPr/>
        </p:nvSpPr>
        <p:spPr>
          <a:xfrm>
            <a:off x="8706247" y="766629"/>
            <a:ext cx="262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6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Our algorithm</a:t>
            </a:r>
          </a:p>
        </p:txBody>
      </p:sp>
    </p:spTree>
    <p:extLst>
      <p:ext uri="{BB962C8B-B14F-4D97-AF65-F5344CB8AC3E}">
        <p14:creationId xmlns:p14="http://schemas.microsoft.com/office/powerpoint/2010/main" val="3098084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70602-2DA3-8620-32E1-B4865C03D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43818"/>
            <a:ext cx="7117264" cy="534180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5C2E2C5-E219-FC46-B2FF-64C517F06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73" y="1825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Gill Sans MT" panose="020B0502020104020203" pitchFamily="34" charset="77"/>
              </a:rPr>
              <a:t>Reconstruction accuracy for various RPS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5B6495-8783-2747-A956-7F2F01B43F25}"/>
              </a:ext>
            </a:extLst>
          </p:cNvPr>
          <p:cNvCxnSpPr>
            <a:cxnSpLocks/>
          </p:cNvCxnSpPr>
          <p:nvPr/>
        </p:nvCxnSpPr>
        <p:spPr>
          <a:xfrm flipH="1" flipV="1">
            <a:off x="6858000" y="2794000"/>
            <a:ext cx="987771" cy="1022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3C7D3B3-B073-B24C-86CF-F6683B1473B7}"/>
              </a:ext>
            </a:extLst>
          </p:cNvPr>
          <p:cNvSpPr txBox="1"/>
          <p:nvPr/>
        </p:nvSpPr>
        <p:spPr>
          <a:xfrm>
            <a:off x="7845771" y="3689549"/>
            <a:ext cx="3592286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algn="ctr"/>
            <a:r>
              <a:rPr lang="en-US" sz="2400"/>
              <a:t>Simple ordering-based baselines perform poorly since outgoing requests get increasingly reordered at high load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541F69-607B-474D-930C-417A1FF9353A}"/>
              </a:ext>
            </a:extLst>
          </p:cNvPr>
          <p:cNvCxnSpPr>
            <a:cxnSpLocks/>
          </p:cNvCxnSpPr>
          <p:nvPr/>
        </p:nvCxnSpPr>
        <p:spPr>
          <a:xfrm flipH="1">
            <a:off x="6858000" y="1569308"/>
            <a:ext cx="987771" cy="284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2B2AD1C-6B26-884A-B81C-9703C8DF3EA3}"/>
              </a:ext>
            </a:extLst>
          </p:cNvPr>
          <p:cNvSpPr txBox="1"/>
          <p:nvPr/>
        </p:nvSpPr>
        <p:spPr>
          <a:xfrm>
            <a:off x="7845770" y="1289849"/>
            <a:ext cx="3846285" cy="8771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30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algn="ctr"/>
            <a:r>
              <a:rPr lang="en-US" sz="2400">
                <a:latin typeface="Gill Sans" panose="020B0502020104020203" pitchFamily="34" charset="-79"/>
                <a:cs typeface="Gill Sans" panose="020B0502020104020203" pitchFamily="34" charset="-79"/>
              </a:rPr>
              <a:t>High reconstruction accuracy even at high loads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F5C6D4D-9F78-5DAF-FD9E-862B7FA2041F}"/>
              </a:ext>
            </a:extLst>
          </p:cNvPr>
          <p:cNvCxnSpPr>
            <a:cxnSpLocks/>
          </p:cNvCxnSpPr>
          <p:nvPr/>
        </p:nvCxnSpPr>
        <p:spPr>
          <a:xfrm flipH="1" flipV="1">
            <a:off x="6858000" y="3563007"/>
            <a:ext cx="987771" cy="253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818B620-EB8E-32CB-C9E7-19BCD576E626}"/>
              </a:ext>
            </a:extLst>
          </p:cNvPr>
          <p:cNvSpPr txBox="1"/>
          <p:nvPr/>
        </p:nvSpPr>
        <p:spPr>
          <a:xfrm>
            <a:off x="8706247" y="766629"/>
            <a:ext cx="262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6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Our algorithm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42FAF4-9DFE-3B78-9353-DA6791625F3C}"/>
              </a:ext>
            </a:extLst>
          </p:cNvPr>
          <p:cNvSpPr txBox="1"/>
          <p:nvPr/>
        </p:nvSpPr>
        <p:spPr>
          <a:xfrm>
            <a:off x="7845771" y="2750747"/>
            <a:ext cx="3846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Baseline schemes for comparison</a:t>
            </a:r>
          </a:p>
        </p:txBody>
      </p:sp>
    </p:spTree>
    <p:extLst>
      <p:ext uri="{BB962C8B-B14F-4D97-AF65-F5344CB8AC3E}">
        <p14:creationId xmlns:p14="http://schemas.microsoft.com/office/powerpoint/2010/main" val="299562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D990CA-1C86-C590-B527-C448DF30C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>
                <a:latin typeface="Gill Sans MT"/>
              </a:rPr>
              <a:t>Debugging microservices is hard!</a:t>
            </a:r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831B8D-0E06-6B9B-94B5-BAA723F8DDC5}"/>
              </a:ext>
            </a:extLst>
          </p:cNvPr>
          <p:cNvGrpSpPr/>
          <p:nvPr/>
        </p:nvGrpSpPr>
        <p:grpSpPr>
          <a:xfrm>
            <a:off x="3149575" y="1666409"/>
            <a:ext cx="7169058" cy="4090285"/>
            <a:chOff x="3149575" y="1666409"/>
            <a:chExt cx="7169058" cy="4090285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9182B06-E3B0-3D20-FBCE-F9FB08801324}"/>
                </a:ext>
              </a:extLst>
            </p:cNvPr>
            <p:cNvSpPr/>
            <p:nvPr/>
          </p:nvSpPr>
          <p:spPr>
            <a:xfrm>
              <a:off x="5190439" y="4230961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01D9B8D-5A6D-CDE4-EEFA-DA1AB13A6D99}"/>
                </a:ext>
              </a:extLst>
            </p:cNvPr>
            <p:cNvSpPr/>
            <p:nvPr/>
          </p:nvSpPr>
          <p:spPr>
            <a:xfrm>
              <a:off x="5175623" y="2212572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CD1BC47-B447-AC94-F40C-0B999FDDEDC4}"/>
                </a:ext>
              </a:extLst>
            </p:cNvPr>
            <p:cNvSpPr/>
            <p:nvPr/>
          </p:nvSpPr>
          <p:spPr>
            <a:xfrm>
              <a:off x="7162854" y="1666409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 descr="Gears with solid fill">
              <a:extLst>
                <a:ext uri="{FF2B5EF4-FFF2-40B4-BE49-F238E27FC236}">
                  <a16:creationId xmlns:a16="http://schemas.microsoft.com/office/drawing/2014/main" id="{9DE86329-F652-FE9C-D01F-DA1D2A822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64042" y="5023016"/>
              <a:ext cx="431065" cy="431065"/>
            </a:xfrm>
            <a:prstGeom prst="rect">
              <a:avLst/>
            </a:prstGeom>
          </p:spPr>
        </p:pic>
        <p:pic>
          <p:nvPicPr>
            <p:cNvPr id="9" name="Graphic 8" descr="Gears with solid fill">
              <a:extLst>
                <a:ext uri="{FF2B5EF4-FFF2-40B4-BE49-F238E27FC236}">
                  <a16:creationId xmlns:a16="http://schemas.microsoft.com/office/drawing/2014/main" id="{38DEC6FF-08B3-56A5-A5A2-69E62B98E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67361" y="1792397"/>
              <a:ext cx="431065" cy="431065"/>
            </a:xfrm>
            <a:prstGeom prst="rect">
              <a:avLst/>
            </a:prstGeom>
          </p:spPr>
        </p:pic>
        <p:pic>
          <p:nvPicPr>
            <p:cNvPr id="10" name="Graphic 9" descr="Morse Code with solid fill">
              <a:extLst>
                <a:ext uri="{FF2B5EF4-FFF2-40B4-BE49-F238E27FC236}">
                  <a16:creationId xmlns:a16="http://schemas.microsoft.com/office/drawing/2014/main" id="{0A23F10B-8E2B-582B-FD99-36F948C98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72051" y="4335467"/>
              <a:ext cx="457200" cy="457200"/>
            </a:xfrm>
            <a:prstGeom prst="rect">
              <a:avLst/>
            </a:prstGeom>
          </p:spPr>
        </p:pic>
        <p:pic>
          <p:nvPicPr>
            <p:cNvPr id="11" name="Graphic 10" descr="Blockchain with solid fill">
              <a:extLst>
                <a:ext uri="{FF2B5EF4-FFF2-40B4-BE49-F238E27FC236}">
                  <a16:creationId xmlns:a16="http://schemas.microsoft.com/office/drawing/2014/main" id="{7F35500C-519D-8921-8DA7-D9856EBD8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78989" y="2304012"/>
              <a:ext cx="457200" cy="457200"/>
            </a:xfrm>
            <a:prstGeom prst="rect">
              <a:avLst/>
            </a:prstGeom>
          </p:spPr>
        </p:pic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32E5703-BE51-D047-6B35-60CA1296624B}"/>
                </a:ext>
              </a:extLst>
            </p:cNvPr>
            <p:cNvSpPr/>
            <p:nvPr/>
          </p:nvSpPr>
          <p:spPr>
            <a:xfrm>
              <a:off x="7064425" y="4935288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Gears with solid fill">
              <a:extLst>
                <a:ext uri="{FF2B5EF4-FFF2-40B4-BE49-F238E27FC236}">
                  <a16:creationId xmlns:a16="http://schemas.microsoft.com/office/drawing/2014/main" id="{83CC2989-9077-189B-ADE0-81CD5B66B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74856" y="5037482"/>
              <a:ext cx="431065" cy="431065"/>
            </a:xfrm>
            <a:prstGeom prst="rect">
              <a:avLst/>
            </a:prstGeom>
          </p:spPr>
        </p:pic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474AFB6-6F9F-E389-CC4E-8E1B33EFE386}"/>
                </a:ext>
              </a:extLst>
            </p:cNvPr>
            <p:cNvSpPr/>
            <p:nvPr/>
          </p:nvSpPr>
          <p:spPr>
            <a:xfrm>
              <a:off x="7464439" y="5116614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Gears with solid fill">
              <a:extLst>
                <a:ext uri="{FF2B5EF4-FFF2-40B4-BE49-F238E27FC236}">
                  <a16:creationId xmlns:a16="http://schemas.microsoft.com/office/drawing/2014/main" id="{108B05ED-7B14-2F1C-901E-ADA0BFB7B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84239" y="5226854"/>
              <a:ext cx="431065" cy="431065"/>
            </a:xfrm>
            <a:prstGeom prst="rect">
              <a:avLst/>
            </a:prstGeom>
          </p:spPr>
        </p:pic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ACF47EB-B3D0-79CD-C270-AA3EA7B6E80E}"/>
                </a:ext>
              </a:extLst>
            </p:cNvPr>
            <p:cNvSpPr/>
            <p:nvPr/>
          </p:nvSpPr>
          <p:spPr>
            <a:xfrm>
              <a:off x="7148719" y="3365959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Database with solid fill">
              <a:extLst>
                <a:ext uri="{FF2B5EF4-FFF2-40B4-BE49-F238E27FC236}">
                  <a16:creationId xmlns:a16="http://schemas.microsoft.com/office/drawing/2014/main" id="{F18CF467-8382-C973-47DA-B08A4AE26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237907" y="3470465"/>
              <a:ext cx="457200" cy="457200"/>
            </a:xfrm>
            <a:prstGeom prst="rect">
              <a:avLst/>
            </a:prstGeom>
          </p:spPr>
        </p:pic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9237AB7-2A30-9761-F5CF-E7AB0C3DDF8A}"/>
                </a:ext>
              </a:extLst>
            </p:cNvPr>
            <p:cNvSpPr/>
            <p:nvPr/>
          </p:nvSpPr>
          <p:spPr>
            <a:xfrm>
              <a:off x="7456254" y="3661181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phic 18" descr="Database with solid fill">
              <a:extLst>
                <a:ext uri="{FF2B5EF4-FFF2-40B4-BE49-F238E27FC236}">
                  <a16:creationId xmlns:a16="http://schemas.microsoft.com/office/drawing/2014/main" id="{13B3B44D-3D1F-F63B-7F62-FDC0CBC76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545442" y="3765687"/>
              <a:ext cx="457200" cy="457200"/>
            </a:xfrm>
            <a:prstGeom prst="rect">
              <a:avLst/>
            </a:prstGeom>
          </p:spPr>
        </p:pic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4AD91F72-206D-554C-05BC-F1DFAD4342C1}"/>
                </a:ext>
              </a:extLst>
            </p:cNvPr>
            <p:cNvSpPr/>
            <p:nvPr/>
          </p:nvSpPr>
          <p:spPr>
            <a:xfrm>
              <a:off x="7856268" y="3842507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Graphic 20" descr="Database with solid fill">
              <a:extLst>
                <a:ext uri="{FF2B5EF4-FFF2-40B4-BE49-F238E27FC236}">
                  <a16:creationId xmlns:a16="http://schemas.microsoft.com/office/drawing/2014/main" id="{BCBCEF19-2430-F21D-454C-F209083BF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947707" y="3934153"/>
              <a:ext cx="457200" cy="457200"/>
            </a:xfrm>
            <a:prstGeom prst="rect">
              <a:avLst/>
            </a:prstGeom>
          </p:spPr>
        </p:pic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75367220-7484-553B-F2BF-E6E20B1E0C3D}"/>
                </a:ext>
              </a:extLst>
            </p:cNvPr>
            <p:cNvSpPr/>
            <p:nvPr/>
          </p:nvSpPr>
          <p:spPr>
            <a:xfrm>
              <a:off x="9287369" y="4339863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Gears with solid fill">
              <a:extLst>
                <a:ext uri="{FF2B5EF4-FFF2-40B4-BE49-F238E27FC236}">
                  <a16:creationId xmlns:a16="http://schemas.microsoft.com/office/drawing/2014/main" id="{B8149198-085A-38BD-FAD2-DDB76D9CD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91876" y="4465851"/>
              <a:ext cx="431065" cy="431065"/>
            </a:xfrm>
            <a:prstGeom prst="rect">
              <a:avLst/>
            </a:prstGeom>
          </p:spPr>
        </p:pic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05AF43E1-8DAC-6A9E-A324-F1981AB9DD9D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rot="10800000" flipV="1">
              <a:off x="3149575" y="2532611"/>
              <a:ext cx="2026048" cy="1219693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082496F3-7AD8-EBF9-2D1D-435E5D7FC474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rot="10800000">
              <a:off x="3149575" y="3752305"/>
              <a:ext cx="2040864" cy="79869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FA99A78B-9F78-51C2-A58B-88ACFD6FB0EA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rot="10800000" flipV="1">
              <a:off x="5840016" y="1986449"/>
              <a:ext cx="1322838" cy="722354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AD8E72E1-68A1-13A0-B976-CCABC58A1736}"/>
                </a:ext>
              </a:extLst>
            </p:cNvPr>
            <p:cNvCxnSpPr>
              <a:cxnSpLocks/>
              <a:stCxn id="16" idx="1"/>
              <a:endCxn id="6" idx="3"/>
            </p:cNvCxnSpPr>
            <p:nvPr/>
          </p:nvCxnSpPr>
          <p:spPr>
            <a:xfrm rot="10800000">
              <a:off x="5815703" y="2532613"/>
              <a:ext cx="1333016" cy="115338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>
              <a:extLst>
                <a:ext uri="{FF2B5EF4-FFF2-40B4-BE49-F238E27FC236}">
                  <a16:creationId xmlns:a16="http://schemas.microsoft.com/office/drawing/2014/main" id="{5CC7B26D-6F1D-0D89-5B72-CB19A9A1229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840016" y="3839383"/>
              <a:ext cx="1308702" cy="49710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68FAABB4-6602-77FA-DE63-AFBEF23DEE1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840016" y="4568798"/>
              <a:ext cx="1307578" cy="61488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E7FE5CB2-C533-DDFE-AC3A-912C15264793}"/>
                </a:ext>
              </a:extLst>
            </p:cNvPr>
            <p:cNvCxnSpPr>
              <a:cxnSpLocks/>
              <a:endCxn id="7" idx="3"/>
            </p:cNvCxnSpPr>
            <p:nvPr/>
          </p:nvCxnSpPr>
          <p:spPr>
            <a:xfrm rot="10800000">
              <a:off x="7802935" y="1986449"/>
              <a:ext cx="1461641" cy="686934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>
              <a:extLst>
                <a:ext uri="{FF2B5EF4-FFF2-40B4-BE49-F238E27FC236}">
                  <a16:creationId xmlns:a16="http://schemas.microsoft.com/office/drawing/2014/main" id="{1E9D4D35-B72E-32DC-19F4-C730D6CD7346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rot="10800000" flipV="1">
              <a:off x="7802937" y="4659903"/>
              <a:ext cx="1484433" cy="57864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A3649849-44AD-D3B1-B687-6310179D104A}"/>
                </a:ext>
              </a:extLst>
            </p:cNvPr>
            <p:cNvSpPr/>
            <p:nvPr/>
          </p:nvSpPr>
          <p:spPr>
            <a:xfrm>
              <a:off x="9278539" y="2416334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Graphic 32" descr="Gears with solid fill">
              <a:extLst>
                <a:ext uri="{FF2B5EF4-FFF2-40B4-BE49-F238E27FC236}">
                  <a16:creationId xmlns:a16="http://schemas.microsoft.com/office/drawing/2014/main" id="{33A95838-6674-D3E7-9E56-5F1E6104F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88970" y="2518528"/>
              <a:ext cx="431065" cy="431065"/>
            </a:xfrm>
            <a:prstGeom prst="rect">
              <a:avLst/>
            </a:prstGeom>
          </p:spPr>
        </p:pic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8361EBF0-F24D-F05E-51EC-02F665C7D00B}"/>
                </a:ext>
              </a:extLst>
            </p:cNvPr>
            <p:cNvSpPr/>
            <p:nvPr/>
          </p:nvSpPr>
          <p:spPr>
            <a:xfrm>
              <a:off x="9678553" y="2597660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Graphic 34" descr="Gears with solid fill">
              <a:extLst>
                <a:ext uri="{FF2B5EF4-FFF2-40B4-BE49-F238E27FC236}">
                  <a16:creationId xmlns:a16="http://schemas.microsoft.com/office/drawing/2014/main" id="{F2AFA73C-45E9-B5E0-6C77-E73B4F974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98353" y="2707900"/>
              <a:ext cx="431065" cy="431065"/>
            </a:xfrm>
            <a:prstGeom prst="rect">
              <a:avLst/>
            </a:prstGeom>
          </p:spPr>
        </p:pic>
        <p:cxnSp>
          <p:nvCxnSpPr>
            <p:cNvPr id="36" name="Curved Connector 35">
              <a:extLst>
                <a:ext uri="{FF2B5EF4-FFF2-40B4-BE49-F238E27FC236}">
                  <a16:creationId xmlns:a16="http://schemas.microsoft.com/office/drawing/2014/main" id="{3F60F6D8-7334-C94B-EF58-F2BAB1EB2362}"/>
                </a:ext>
              </a:extLst>
            </p:cNvPr>
            <p:cNvCxnSpPr>
              <a:cxnSpLocks/>
              <a:stCxn id="34" idx="1"/>
              <a:endCxn id="20" idx="3"/>
            </p:cNvCxnSpPr>
            <p:nvPr/>
          </p:nvCxnSpPr>
          <p:spPr>
            <a:xfrm rot="10800000" flipV="1">
              <a:off x="8496349" y="2917699"/>
              <a:ext cx="1182205" cy="1244847"/>
            </a:xfrm>
            <a:prstGeom prst="curvedConnector3">
              <a:avLst>
                <a:gd name="adj1" fmla="val 43554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8256701-F979-9272-027F-48F86CA821B4}"/>
              </a:ext>
            </a:extLst>
          </p:cNvPr>
          <p:cNvGrpSpPr/>
          <p:nvPr/>
        </p:nvGrpSpPr>
        <p:grpSpPr>
          <a:xfrm>
            <a:off x="1962180" y="3132539"/>
            <a:ext cx="1210158" cy="1910599"/>
            <a:chOff x="1744665" y="3132538"/>
            <a:chExt cx="1607118" cy="2185375"/>
          </a:xfrm>
        </p:grpSpPr>
        <p:sp>
          <p:nvSpPr>
            <p:cNvPr id="38" name="Preparation 37">
              <a:extLst>
                <a:ext uri="{FF2B5EF4-FFF2-40B4-BE49-F238E27FC236}">
                  <a16:creationId xmlns:a16="http://schemas.microsoft.com/office/drawing/2014/main" id="{995D174B-6644-A01B-CC5C-3F373145ED70}"/>
                </a:ext>
              </a:extLst>
            </p:cNvPr>
            <p:cNvSpPr/>
            <p:nvPr/>
          </p:nvSpPr>
          <p:spPr>
            <a:xfrm>
              <a:off x="1744665" y="3132538"/>
              <a:ext cx="1576888" cy="1417800"/>
            </a:xfrm>
            <a:prstGeom prst="flowChartPreparation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D0A6310-8DF7-7DAA-6F8E-159B8FAFFD4C}"/>
                </a:ext>
              </a:extLst>
            </p:cNvPr>
            <p:cNvSpPr txBox="1"/>
            <p:nvPr/>
          </p:nvSpPr>
          <p:spPr>
            <a:xfrm>
              <a:off x="1744665" y="4578629"/>
              <a:ext cx="1607118" cy="7392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/>
                <a:t>API</a:t>
              </a:r>
            </a:p>
            <a:p>
              <a:pPr algn="ctr"/>
              <a:r>
                <a:rPr lang="en-US" sz="1800" b="1"/>
                <a:t>Gateway</a:t>
              </a:r>
            </a:p>
          </p:txBody>
        </p:sp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30578AE-7587-1182-8BA7-734F74E670A7}"/>
              </a:ext>
            </a:extLst>
          </p:cNvPr>
          <p:cNvSpPr>
            <a:spLocks noChangeAspect="1"/>
          </p:cNvSpPr>
          <p:nvPr/>
        </p:nvSpPr>
        <p:spPr>
          <a:xfrm>
            <a:off x="1242645" y="3582807"/>
            <a:ext cx="365760" cy="36576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8F295DF6-93C2-F562-3D61-AE3DEB0FF3DB}"/>
              </a:ext>
            </a:extLst>
          </p:cNvPr>
          <p:cNvSpPr>
            <a:spLocks noChangeAspect="1"/>
          </p:cNvSpPr>
          <p:nvPr/>
        </p:nvSpPr>
        <p:spPr>
          <a:xfrm>
            <a:off x="1395045" y="3735207"/>
            <a:ext cx="365760" cy="3657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72D1141E-634A-891D-50D4-981D3C54BBC4}"/>
              </a:ext>
            </a:extLst>
          </p:cNvPr>
          <p:cNvSpPr>
            <a:spLocks noChangeAspect="1"/>
          </p:cNvSpPr>
          <p:nvPr/>
        </p:nvSpPr>
        <p:spPr>
          <a:xfrm>
            <a:off x="1547445" y="3887607"/>
            <a:ext cx="365760" cy="36576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E5054188-0CEF-EC35-7B3B-352F32579545}"/>
              </a:ext>
            </a:extLst>
          </p:cNvPr>
          <p:cNvSpPr/>
          <p:nvPr/>
        </p:nvSpPr>
        <p:spPr>
          <a:xfrm>
            <a:off x="393700" y="991678"/>
            <a:ext cx="11391900" cy="5584793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11C82D1-F29F-474F-5937-F5277151630C}"/>
              </a:ext>
            </a:extLst>
          </p:cNvPr>
          <p:cNvSpPr txBox="1"/>
          <p:nvPr/>
        </p:nvSpPr>
        <p:spPr>
          <a:xfrm>
            <a:off x="1114425" y="3020977"/>
            <a:ext cx="10239375" cy="160043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C00000"/>
                </a:solidFill>
                <a:latin typeface="Gill Sans MT" panose="020B0502020104020203" pitchFamily="34" charset="77"/>
              </a:rPr>
              <a:t>Many complex systems must interact to produce even a single end-to-end response</a:t>
            </a:r>
          </a:p>
        </p:txBody>
      </p:sp>
    </p:spTree>
    <p:extLst>
      <p:ext uri="{BB962C8B-B14F-4D97-AF65-F5344CB8AC3E}">
        <p14:creationId xmlns:p14="http://schemas.microsoft.com/office/powerpoint/2010/main" val="339983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277 C 0.01953 0.01019 0.03841 0.02338 0.09349 -0.00648 C 0.14843 -0.03657 0.26406 -0.13981 0.33099 -0.1824 C 0.39778 -0.225 0.43633 -0.26782 0.49453 -0.26203 C 0.55273 -0.25625 0.67148 -0.20185 0.67995 -0.14722 C 0.68841 -0.09259 0.60247 0.02153 0.54557 0.06574 C 0.48867 0.10973 0.33893 0.08727 0.33828 0.1176 C 0.3375 0.14769 0.48633 0.24607 0.5414 0.24699 C 0.59648 0.24792 0.67474 0.16528 0.66849 0.12315 C 0.66224 0.08079 0.5595 -0.0037 0.5039 -0.00648 C 0.4483 -0.00926 0.4056 0.10741 0.33515 0.10649 C 0.26458 0.10556 0.13698 0.02709 0.08099 -0.01203 C 0.02487 -0.05138 -0.0013 -0.1287 -0.0013 -0.1287 " pathEditMode="relative" ptsTypes="AAAAAAAAAAAAA">
                                      <p:cBhvr>
                                        <p:cTn id="25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78 -0.00277 C 0.01953 0.01019 0.03841 0.02338 0.09349 -0.00648 C 0.14843 -0.03657 0.26406 -0.13981 0.33099 -0.1824 C 0.39778 -0.225 0.43633 -0.26782 0.49453 -0.26203 C 0.55273 -0.25625 0.67148 -0.20185 0.67995 -0.14722 C 0.68841 -0.09259 0.60247 0.02153 0.54557 0.06574 C 0.48867 0.10973 0.33893 0.08727 0.33828 0.1176 C 0.3375 0.14769 0.48633 0.24607 0.5414 0.24699 C 0.59648 0.24792 0.67474 0.16528 0.66849 0.12315 C 0.66224 0.08079 0.5595 -0.0037 0.5039 -0.00648 C 0.4483 -0.00926 0.4056 0.10741 0.33515 0.10649 C 0.26458 0.10556 0.13698 0.02709 0.08099 -0.01203 C 0.02487 -0.05138 -0.0013 -0.1287 -0.0013 -0.1287 " pathEditMode="relative" ptsTypes="AAAAAAAAAAAAA">
                                      <p:cBhvr>
                                        <p:cTn id="27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78 -0.00277 C 0.01953 0.01019 0.03841 0.02338 0.09349 -0.00648 C 0.14843 -0.03657 0.26406 -0.13981 0.33099 -0.1824 C 0.39778 -0.225 0.43633 -0.26782 0.49453 -0.26203 C 0.55273 -0.25625 0.67148 -0.20185 0.67995 -0.14722 C 0.68841 -0.09259 0.60247 0.02153 0.54557 0.06574 C 0.48867 0.10973 0.33893 0.08727 0.33828 0.1176 C 0.3375 0.14769 0.48633 0.24607 0.5414 0.24699 C 0.59648 0.24792 0.67474 0.16528 0.66849 0.12315 C 0.66224 0.08079 0.5595 -0.0037 0.5039 -0.00648 C 0.4483 -0.00926 0.4056 0.10741 0.33515 0.10649 C 0.26458 0.10556 0.13698 0.02709 0.08099 -0.01203 C 0.02487 -0.05138 -0.0013 -0.1287 -0.0013 -0.1287 " pathEditMode="relative" ptsTypes="AAAAAAAAAAAAA">
                                      <p:cBhvr>
                                        <p:cTn id="29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6" grpId="0" animBg="1"/>
      <p:bldP spid="46" grpId="1" animBg="1"/>
      <p:bldP spid="47" grpId="0" animBg="1"/>
      <p:bldP spid="47" grpId="1" animBg="1"/>
      <p:bldP spid="50" grpId="0" animBg="1"/>
      <p:bldP spid="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29FA-AFC2-C04D-A585-876C496AC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825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3200"/>
              <a:t>“</a:t>
            </a:r>
            <a:r>
              <a:rPr lang="en-US" sz="3200">
                <a:latin typeface="Gill Sans MT" panose="020B0502020104020203" pitchFamily="34" charset="77"/>
              </a:rPr>
              <a:t>W</a:t>
            </a:r>
            <a:r>
              <a:rPr lang="en-IN" sz="3200">
                <a:effectLst/>
                <a:latin typeface="Gill Sans MT" panose="020B0502020104020203" pitchFamily="34" charset="77"/>
              </a:rPr>
              <a:t>hich service contributes most to the delay experienced by the slowest 2% of the requests?</a:t>
            </a:r>
            <a:r>
              <a:rPr lang="en-IN" sz="3200">
                <a:latin typeface="Gill Sans MT" panose="020B0502020104020203" pitchFamily="34" charset="77"/>
              </a:rPr>
              <a:t>"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124443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29FA-AFC2-C04D-A585-876C496AC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825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3200"/>
              <a:t>“</a:t>
            </a:r>
            <a:r>
              <a:rPr lang="en-US" sz="3200">
                <a:latin typeface="Gill Sans MT" panose="020B0502020104020203" pitchFamily="34" charset="77"/>
              </a:rPr>
              <a:t>W</a:t>
            </a:r>
            <a:r>
              <a:rPr lang="en-IN" sz="3200">
                <a:effectLst/>
                <a:latin typeface="Gill Sans MT" panose="020B0502020104020203" pitchFamily="34" charset="77"/>
              </a:rPr>
              <a:t>hich service contributes most to the delay experienced by the slowest 2% of the requests?</a:t>
            </a:r>
            <a:r>
              <a:rPr lang="en-IN" sz="3200">
                <a:latin typeface="Gill Sans MT" panose="020B0502020104020203" pitchFamily="34" charset="77"/>
              </a:rPr>
              <a:t>"</a:t>
            </a:r>
            <a:endParaRPr lang="en-US" sz="3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04314E-722E-214A-B466-D5B244A83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" b="1546"/>
          <a:stretch/>
        </p:blipFill>
        <p:spPr>
          <a:xfrm>
            <a:off x="272143" y="1534885"/>
            <a:ext cx="5538795" cy="40285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932584-7C96-9F88-797F-13E0F2673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" b="1546"/>
          <a:stretch/>
        </p:blipFill>
        <p:spPr>
          <a:xfrm>
            <a:off x="6096000" y="1534884"/>
            <a:ext cx="5538795" cy="40285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2679FF-BC0D-007D-0350-DAB501F44418}"/>
              </a:ext>
            </a:extLst>
          </p:cNvPr>
          <p:cNvSpPr txBox="1"/>
          <p:nvPr/>
        </p:nvSpPr>
        <p:spPr>
          <a:xfrm>
            <a:off x="557205" y="5563475"/>
            <a:ext cx="504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C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Developer view with spans only: look at 98%ile latency of each service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660CE-85F7-1073-39AF-0B3EAFA0A27B}"/>
              </a:ext>
            </a:extLst>
          </p:cNvPr>
          <p:cNvSpPr txBox="1"/>
          <p:nvPr/>
        </p:nvSpPr>
        <p:spPr>
          <a:xfrm>
            <a:off x="6718519" y="5563474"/>
            <a:ext cx="5040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With reconstructed end-to-end traces</a:t>
            </a:r>
          </a:p>
        </p:txBody>
      </p:sp>
    </p:spTree>
    <p:extLst>
      <p:ext uri="{BB962C8B-B14F-4D97-AF65-F5344CB8AC3E}">
        <p14:creationId xmlns:p14="http://schemas.microsoft.com/office/powerpoint/2010/main" val="143844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29FA-AFC2-C04D-A585-876C496AC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825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3200"/>
              <a:t>“</a:t>
            </a:r>
            <a:r>
              <a:rPr lang="en-US" sz="3200">
                <a:latin typeface="Gill Sans MT" panose="020B0502020104020203" pitchFamily="34" charset="77"/>
              </a:rPr>
              <a:t>W</a:t>
            </a:r>
            <a:r>
              <a:rPr lang="en-IN" sz="3200" err="1">
                <a:effectLst/>
                <a:latin typeface="Gill Sans MT" panose="020B0502020104020203" pitchFamily="34" charset="77"/>
              </a:rPr>
              <a:t>hich</a:t>
            </a:r>
            <a:r>
              <a:rPr lang="en-IN" sz="3200">
                <a:effectLst/>
                <a:latin typeface="Gill Sans MT" panose="020B0502020104020203" pitchFamily="34" charset="77"/>
              </a:rPr>
              <a:t> service contributes most to the delay experienced by the slowest 2% of the requests?</a:t>
            </a:r>
            <a:r>
              <a:rPr lang="en-IN" sz="3200">
                <a:latin typeface="Gill Sans MT" panose="020B0502020104020203" pitchFamily="34" charset="77"/>
              </a:rPr>
              <a:t>"</a:t>
            </a:r>
            <a:endParaRPr lang="en-US" sz="3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04314E-722E-214A-B466-D5B244A83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" b="1546"/>
          <a:stretch/>
        </p:blipFill>
        <p:spPr>
          <a:xfrm>
            <a:off x="272143" y="1534885"/>
            <a:ext cx="5538795" cy="40285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932584-7C96-9F88-797F-13E0F2673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" b="1546"/>
          <a:stretch/>
        </p:blipFill>
        <p:spPr>
          <a:xfrm>
            <a:off x="6096000" y="1534884"/>
            <a:ext cx="5538795" cy="4028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8F6B76-D82D-F832-1030-1536F63BAEF6}"/>
              </a:ext>
            </a:extLst>
          </p:cNvPr>
          <p:cNvSpPr txBox="1"/>
          <p:nvPr/>
        </p:nvSpPr>
        <p:spPr>
          <a:xfrm>
            <a:off x="557205" y="5563475"/>
            <a:ext cx="504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C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Developer view with spans only: look at 98%ile latency of each service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0AD1E6-5DC5-39DF-6D4E-EBE8684194D7}"/>
              </a:ext>
            </a:extLst>
          </p:cNvPr>
          <p:cNvSpPr txBox="1"/>
          <p:nvPr/>
        </p:nvSpPr>
        <p:spPr>
          <a:xfrm>
            <a:off x="6718519" y="5563474"/>
            <a:ext cx="5040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With reconstructed end-to-end traces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273BE1-FF92-FE8E-AAFC-687513BC91FD}"/>
              </a:ext>
            </a:extLst>
          </p:cNvPr>
          <p:cNvSpPr txBox="1"/>
          <p:nvPr/>
        </p:nvSpPr>
        <p:spPr>
          <a:xfrm>
            <a:off x="5971972" y="3198167"/>
            <a:ext cx="5040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Close to 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ground truth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43219D-20C2-A839-680C-8B72C08955B6}"/>
              </a:ext>
            </a:extLst>
          </p:cNvPr>
          <p:cNvSpPr txBox="1"/>
          <p:nvPr/>
        </p:nvSpPr>
        <p:spPr>
          <a:xfrm>
            <a:off x="1766428" y="3198167"/>
            <a:ext cx="4952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C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Far from 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ground truth</a:t>
            </a:r>
          </a:p>
        </p:txBody>
      </p:sp>
    </p:spTree>
    <p:extLst>
      <p:ext uri="{BB962C8B-B14F-4D97-AF65-F5344CB8AC3E}">
        <p14:creationId xmlns:p14="http://schemas.microsoft.com/office/powerpoint/2010/main" val="139618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2B4D9-5C98-5E4E-8AC5-365D01DD1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173"/>
            <a:ext cx="12083753" cy="983384"/>
          </a:xfrm>
          <a:prstGeom prst="rect">
            <a:avLst/>
          </a:prstGeom>
        </p:spPr>
        <p:txBody>
          <a:bodyPr/>
          <a:lstStyle/>
          <a:p>
            <a:r>
              <a:rPr lang="en-US" sz="4000">
                <a:latin typeface="Gill Sans MT" panose="020B0502020104020203" pitchFamily="34" charset="77"/>
              </a:rPr>
              <a:t>Summary: distributed tracing without instrumenting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25F3E-AF64-454B-93E9-72D9C15B4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6" y="1009937"/>
            <a:ext cx="11575143" cy="4351338"/>
          </a:xfrm>
        </p:spPr>
        <p:txBody>
          <a:bodyPr>
            <a:normAutofit fontScale="92500" lnSpcReduction="20000"/>
          </a:bodyPr>
          <a:lstStyle/>
          <a:p>
            <a:r>
              <a:rPr lang="en-US">
                <a:latin typeface="Gill Sans" panose="020B0502020104020203" pitchFamily="34" charset="-79"/>
                <a:cs typeface="Gill Sans" panose="020B0502020104020203" pitchFamily="34" charset="-79"/>
              </a:rPr>
              <a:t>Use information from Envoy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>
                <a:solidFill>
                  <a:schemeClr val="tx1">
                    <a:lumMod val="50000"/>
                    <a:lumOff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span timings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>
                <a:solidFill>
                  <a:schemeClr val="tx1">
                    <a:lumMod val="50000"/>
                    <a:lumOff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request parameters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>
                <a:solidFill>
                  <a:schemeClr val="tx1">
                    <a:lumMod val="50000"/>
                    <a:lumOff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http headers</a:t>
            </a:r>
          </a:p>
          <a:p>
            <a:r>
              <a:rPr lang="en-US">
                <a:latin typeface="Gill Sans" panose="020B0502020104020203" pitchFamily="34" charset="-79"/>
                <a:cs typeface="Gill Sans" panose="020B0502020104020203" pitchFamily="34" charset="-79"/>
              </a:rPr>
              <a:t>96% reconstruction accuracy vs 77% of 2 baselines for a benchmark application</a:t>
            </a:r>
          </a:p>
          <a:p>
            <a:endParaRPr lang="en-US" sz="190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0" indent="0">
              <a:buNone/>
            </a:pPr>
            <a:r>
              <a:rPr lang="en-US" sz="3600">
                <a:latin typeface="Gill Sans MT" panose="020B0502020104020203" pitchFamily="34" charset="77"/>
              </a:rPr>
              <a:t>In the works</a:t>
            </a:r>
            <a:endParaRPr lang="en-US" sz="360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r>
              <a:rPr lang="en-US" sz="2400">
                <a:latin typeface="Gill Sans" panose="020B0502020104020203" pitchFamily="34" charset="-79"/>
                <a:cs typeface="Gill Sans" panose="020B0502020104020203" pitchFamily="34" charset="-79"/>
              </a:rPr>
              <a:t>Deal with various idiosyncrasies of complex applications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>
                <a:solidFill>
                  <a:schemeClr val="tx1">
                    <a:lumMod val="50000"/>
                    <a:lumOff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Asynchronous execution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>
                <a:solidFill>
                  <a:schemeClr val="tx1">
                    <a:lumMod val="50000"/>
                    <a:lumOff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Buffering/Batching of requests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>
                <a:solidFill>
                  <a:schemeClr val="tx1">
                    <a:lumMod val="50000"/>
                    <a:lumOff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Response caching</a:t>
            </a:r>
          </a:p>
          <a:p>
            <a:pPr>
              <a:buFont typeface="Wingdings" pitchFamily="2" charset="2"/>
              <a:buChar char="§"/>
            </a:pPr>
            <a:r>
              <a:rPr lang="en-US" sz="2400">
                <a:latin typeface="Gill Sans" panose="020B0502020104020203" pitchFamily="34" charset="-79"/>
                <a:cs typeface="Gill Sans" panose="020B0502020104020203" pitchFamily="34" charset="-79"/>
              </a:rPr>
              <a:t>Checkout our prototype: </a:t>
            </a:r>
            <a:r>
              <a:rPr lang="en-US" sz="2400">
                <a:latin typeface="Gill Sans" panose="020B0502020104020203" pitchFamily="34" charset="-79"/>
                <a:cs typeface="Gill Sans" panose="020B0502020104020203" pitchFamily="34" charset="-79"/>
                <a:hlinkClick r:id="rId4"/>
              </a:rPr>
              <a:t>https://github.com/Sachin-A/disttrace</a:t>
            </a:r>
            <a:endParaRPr lang="en-US" sz="2200">
              <a:solidFill>
                <a:schemeClr val="tx1">
                  <a:lumMod val="50000"/>
                  <a:lumOff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457200" lvl="1" indent="0">
              <a:buNone/>
            </a:pPr>
            <a:endParaRPr lang="en-US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lvl="1"/>
            <a:endParaRPr lang="en-US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D4C273-6CFB-163E-B9AD-637179517FDF}"/>
              </a:ext>
            </a:extLst>
          </p:cNvPr>
          <p:cNvSpPr txBox="1"/>
          <p:nvPr/>
        </p:nvSpPr>
        <p:spPr>
          <a:xfrm>
            <a:off x="3526971" y="5586453"/>
            <a:ext cx="6334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Gill Sans" panose="020B0502020104020203" pitchFamily="34" charset="-79"/>
                <a:cs typeface="Gill Sans" panose="020B0502020104020203" pitchFamily="34" charset="-79"/>
              </a:rPr>
              <a:t>Come talk to us about your use case!</a:t>
            </a:r>
          </a:p>
        </p:txBody>
      </p:sp>
    </p:spTree>
    <p:extLst>
      <p:ext uri="{BB962C8B-B14F-4D97-AF65-F5344CB8AC3E}">
        <p14:creationId xmlns:p14="http://schemas.microsoft.com/office/powerpoint/2010/main" val="2819948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B4FCAF-87DA-0A4B-B752-07B43B498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300" y="2766218"/>
            <a:ext cx="2819400" cy="1325563"/>
          </a:xfrm>
        </p:spPr>
        <p:txBody>
          <a:bodyPr/>
          <a:lstStyle/>
          <a:p>
            <a:r>
              <a:rPr lang="en-US">
                <a:latin typeface="Gill Sans" panose="020B0502020104020203" pitchFamily="34" charset="-79"/>
                <a:cs typeface="Gill Sans" panose="020B0502020104020203" pitchFamily="34" charset="-79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37853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roup 342">
            <a:extLst>
              <a:ext uri="{FF2B5EF4-FFF2-40B4-BE49-F238E27FC236}">
                <a16:creationId xmlns:a16="http://schemas.microsoft.com/office/drawing/2014/main" id="{2CD9C463-5C06-CA3F-267F-47A2BD41B521}"/>
              </a:ext>
            </a:extLst>
          </p:cNvPr>
          <p:cNvGrpSpPr/>
          <p:nvPr/>
        </p:nvGrpSpPr>
        <p:grpSpPr>
          <a:xfrm>
            <a:off x="3149575" y="1666409"/>
            <a:ext cx="7169058" cy="4090285"/>
            <a:chOff x="3149575" y="1666409"/>
            <a:chExt cx="7169058" cy="4090285"/>
          </a:xfrm>
        </p:grpSpPr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C32F8AD-00B6-B9E9-09C3-2C0E1EB417E9}"/>
                </a:ext>
              </a:extLst>
            </p:cNvPr>
            <p:cNvSpPr/>
            <p:nvPr/>
          </p:nvSpPr>
          <p:spPr>
            <a:xfrm>
              <a:off x="5190439" y="4230961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52B56FE3-748E-62C1-D64F-2F1638F3BFA8}"/>
                </a:ext>
              </a:extLst>
            </p:cNvPr>
            <p:cNvSpPr/>
            <p:nvPr/>
          </p:nvSpPr>
          <p:spPr>
            <a:xfrm>
              <a:off x="5175623" y="2212572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9B3DF8C0-7A7B-606A-16C7-961C7A5AD62B}"/>
                </a:ext>
              </a:extLst>
            </p:cNvPr>
            <p:cNvSpPr/>
            <p:nvPr/>
          </p:nvSpPr>
          <p:spPr>
            <a:xfrm>
              <a:off x="7162854" y="1666409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0" name="Graphic 109" descr="Gears with solid fill">
              <a:extLst>
                <a:ext uri="{FF2B5EF4-FFF2-40B4-BE49-F238E27FC236}">
                  <a16:creationId xmlns:a16="http://schemas.microsoft.com/office/drawing/2014/main" id="{C441B5FD-07DE-A2C1-8395-AB0F8B517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64042" y="5023016"/>
              <a:ext cx="431065" cy="431065"/>
            </a:xfrm>
            <a:prstGeom prst="rect">
              <a:avLst/>
            </a:prstGeom>
          </p:spPr>
        </p:pic>
        <p:pic>
          <p:nvPicPr>
            <p:cNvPr id="111" name="Graphic 110" descr="Gears with solid fill">
              <a:extLst>
                <a:ext uri="{FF2B5EF4-FFF2-40B4-BE49-F238E27FC236}">
                  <a16:creationId xmlns:a16="http://schemas.microsoft.com/office/drawing/2014/main" id="{C2F07670-C041-9BDB-424F-2A57DC8EA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67361" y="1792397"/>
              <a:ext cx="431065" cy="431065"/>
            </a:xfrm>
            <a:prstGeom prst="rect">
              <a:avLst/>
            </a:prstGeom>
          </p:spPr>
        </p:pic>
        <p:pic>
          <p:nvPicPr>
            <p:cNvPr id="117" name="Graphic 116" descr="Morse Code with solid fill">
              <a:extLst>
                <a:ext uri="{FF2B5EF4-FFF2-40B4-BE49-F238E27FC236}">
                  <a16:creationId xmlns:a16="http://schemas.microsoft.com/office/drawing/2014/main" id="{988CD8DF-A63D-A58C-5B7F-83F60540D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72051" y="4335467"/>
              <a:ext cx="457200" cy="457200"/>
            </a:xfrm>
            <a:prstGeom prst="rect">
              <a:avLst/>
            </a:prstGeom>
          </p:spPr>
        </p:pic>
        <p:pic>
          <p:nvPicPr>
            <p:cNvPr id="118" name="Graphic 117" descr="Blockchain with solid fill">
              <a:extLst>
                <a:ext uri="{FF2B5EF4-FFF2-40B4-BE49-F238E27FC236}">
                  <a16:creationId xmlns:a16="http://schemas.microsoft.com/office/drawing/2014/main" id="{43AC465D-67EE-DA13-9D0C-B501E7778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78989" y="2304012"/>
              <a:ext cx="457200" cy="457200"/>
            </a:xfrm>
            <a:prstGeom prst="rect">
              <a:avLst/>
            </a:prstGeom>
          </p:spPr>
        </p:pic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5B54C275-67A4-2448-7A98-9A428F8C1B63}"/>
                </a:ext>
              </a:extLst>
            </p:cNvPr>
            <p:cNvSpPr/>
            <p:nvPr/>
          </p:nvSpPr>
          <p:spPr>
            <a:xfrm>
              <a:off x="7064425" y="4935288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" name="Graphic 119" descr="Gears with solid fill">
              <a:extLst>
                <a:ext uri="{FF2B5EF4-FFF2-40B4-BE49-F238E27FC236}">
                  <a16:creationId xmlns:a16="http://schemas.microsoft.com/office/drawing/2014/main" id="{AE9D814D-F138-B798-CA2E-ED10B40FA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74856" y="5037482"/>
              <a:ext cx="431065" cy="431065"/>
            </a:xfrm>
            <a:prstGeom prst="rect">
              <a:avLst/>
            </a:prstGeom>
          </p:spPr>
        </p:pic>
        <p:sp>
          <p:nvSpPr>
            <p:cNvPr id="121" name="Rounded Rectangle 120">
              <a:extLst>
                <a:ext uri="{FF2B5EF4-FFF2-40B4-BE49-F238E27FC236}">
                  <a16:creationId xmlns:a16="http://schemas.microsoft.com/office/drawing/2014/main" id="{B715481F-899B-02C4-2D88-FF548FEA72A8}"/>
                </a:ext>
              </a:extLst>
            </p:cNvPr>
            <p:cNvSpPr/>
            <p:nvPr/>
          </p:nvSpPr>
          <p:spPr>
            <a:xfrm>
              <a:off x="7464439" y="5116614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" name="Graphic 121" descr="Gears with solid fill">
              <a:extLst>
                <a:ext uri="{FF2B5EF4-FFF2-40B4-BE49-F238E27FC236}">
                  <a16:creationId xmlns:a16="http://schemas.microsoft.com/office/drawing/2014/main" id="{650018DB-1592-6D9C-2D5D-1EDE256A6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584239" y="5226854"/>
              <a:ext cx="431065" cy="431065"/>
            </a:xfrm>
            <a:prstGeom prst="rect">
              <a:avLst/>
            </a:prstGeom>
          </p:spPr>
        </p:pic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CB822560-E9DD-D058-565C-E6E84CFFA7B4}"/>
                </a:ext>
              </a:extLst>
            </p:cNvPr>
            <p:cNvSpPr/>
            <p:nvPr/>
          </p:nvSpPr>
          <p:spPr>
            <a:xfrm>
              <a:off x="7148719" y="3365959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Graphic 123" descr="Database with solid fill">
              <a:extLst>
                <a:ext uri="{FF2B5EF4-FFF2-40B4-BE49-F238E27FC236}">
                  <a16:creationId xmlns:a16="http://schemas.microsoft.com/office/drawing/2014/main" id="{D619D72B-75AA-C9FB-6417-AEAD9FB8B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237907" y="3470465"/>
              <a:ext cx="457200" cy="457200"/>
            </a:xfrm>
            <a:prstGeom prst="rect">
              <a:avLst/>
            </a:prstGeom>
          </p:spPr>
        </p:pic>
        <p:sp>
          <p:nvSpPr>
            <p:cNvPr id="125" name="Rounded Rectangle 124">
              <a:extLst>
                <a:ext uri="{FF2B5EF4-FFF2-40B4-BE49-F238E27FC236}">
                  <a16:creationId xmlns:a16="http://schemas.microsoft.com/office/drawing/2014/main" id="{73F4555F-BB21-38CD-CD83-DD4212C78F0B}"/>
                </a:ext>
              </a:extLst>
            </p:cNvPr>
            <p:cNvSpPr/>
            <p:nvPr/>
          </p:nvSpPr>
          <p:spPr>
            <a:xfrm>
              <a:off x="7456254" y="3661181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6" name="Graphic 125" descr="Database with solid fill">
              <a:extLst>
                <a:ext uri="{FF2B5EF4-FFF2-40B4-BE49-F238E27FC236}">
                  <a16:creationId xmlns:a16="http://schemas.microsoft.com/office/drawing/2014/main" id="{C4819815-9F9C-BD26-2F37-5DAB5DBA8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545442" y="3765687"/>
              <a:ext cx="457200" cy="457200"/>
            </a:xfrm>
            <a:prstGeom prst="rect">
              <a:avLst/>
            </a:prstGeom>
          </p:spPr>
        </p:pic>
        <p:sp>
          <p:nvSpPr>
            <p:cNvPr id="127" name="Rounded Rectangle 126">
              <a:extLst>
                <a:ext uri="{FF2B5EF4-FFF2-40B4-BE49-F238E27FC236}">
                  <a16:creationId xmlns:a16="http://schemas.microsoft.com/office/drawing/2014/main" id="{0819E90B-B19D-709C-EF17-09D19234553C}"/>
                </a:ext>
              </a:extLst>
            </p:cNvPr>
            <p:cNvSpPr/>
            <p:nvPr/>
          </p:nvSpPr>
          <p:spPr>
            <a:xfrm>
              <a:off x="7856268" y="3842507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8" name="Graphic 127" descr="Database with solid fill">
              <a:extLst>
                <a:ext uri="{FF2B5EF4-FFF2-40B4-BE49-F238E27FC236}">
                  <a16:creationId xmlns:a16="http://schemas.microsoft.com/office/drawing/2014/main" id="{83AEEBDE-2C6D-8915-705C-BECDACDED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947707" y="3934153"/>
              <a:ext cx="457200" cy="457200"/>
            </a:xfrm>
            <a:prstGeom prst="rect">
              <a:avLst/>
            </a:prstGeom>
          </p:spPr>
        </p:pic>
        <p:sp>
          <p:nvSpPr>
            <p:cNvPr id="129" name="Rounded Rectangle 128">
              <a:extLst>
                <a:ext uri="{FF2B5EF4-FFF2-40B4-BE49-F238E27FC236}">
                  <a16:creationId xmlns:a16="http://schemas.microsoft.com/office/drawing/2014/main" id="{E947726D-D75E-5CE1-4784-C93FA7F48680}"/>
                </a:ext>
              </a:extLst>
            </p:cNvPr>
            <p:cNvSpPr/>
            <p:nvPr/>
          </p:nvSpPr>
          <p:spPr>
            <a:xfrm>
              <a:off x="9287369" y="4339863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0" name="Graphic 129" descr="Gears with solid fill">
              <a:extLst>
                <a:ext uri="{FF2B5EF4-FFF2-40B4-BE49-F238E27FC236}">
                  <a16:creationId xmlns:a16="http://schemas.microsoft.com/office/drawing/2014/main" id="{463AA48A-C35A-BF6E-8F99-DA62C0160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91876" y="4465851"/>
              <a:ext cx="431065" cy="431065"/>
            </a:xfrm>
            <a:prstGeom prst="rect">
              <a:avLst/>
            </a:prstGeom>
          </p:spPr>
        </p:pic>
        <p:cxnSp>
          <p:nvCxnSpPr>
            <p:cNvPr id="132" name="Curved Connector 131">
              <a:extLst>
                <a:ext uri="{FF2B5EF4-FFF2-40B4-BE49-F238E27FC236}">
                  <a16:creationId xmlns:a16="http://schemas.microsoft.com/office/drawing/2014/main" id="{0162283D-D1CE-9010-1742-62FFF4CBF329}"/>
                </a:ext>
              </a:extLst>
            </p:cNvPr>
            <p:cNvCxnSpPr>
              <a:cxnSpLocks/>
              <a:stCxn id="99" idx="1"/>
            </p:cNvCxnSpPr>
            <p:nvPr/>
          </p:nvCxnSpPr>
          <p:spPr>
            <a:xfrm rot="10800000" flipV="1">
              <a:off x="3149575" y="2532611"/>
              <a:ext cx="2026048" cy="1219693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urved Connector 132">
              <a:extLst>
                <a:ext uri="{FF2B5EF4-FFF2-40B4-BE49-F238E27FC236}">
                  <a16:creationId xmlns:a16="http://schemas.microsoft.com/office/drawing/2014/main" id="{8ED1C796-4D49-1072-0C13-32B1B97FAFD3}"/>
                </a:ext>
              </a:extLst>
            </p:cNvPr>
            <p:cNvCxnSpPr>
              <a:cxnSpLocks/>
              <a:stCxn id="97" idx="1"/>
            </p:cNvCxnSpPr>
            <p:nvPr/>
          </p:nvCxnSpPr>
          <p:spPr>
            <a:xfrm rot="10800000">
              <a:off x="3149575" y="3752305"/>
              <a:ext cx="2040864" cy="79869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urved Connector 133">
              <a:extLst>
                <a:ext uri="{FF2B5EF4-FFF2-40B4-BE49-F238E27FC236}">
                  <a16:creationId xmlns:a16="http://schemas.microsoft.com/office/drawing/2014/main" id="{51E6C929-4DEE-14C1-1601-BA30927B2464}"/>
                </a:ext>
              </a:extLst>
            </p:cNvPr>
            <p:cNvCxnSpPr>
              <a:cxnSpLocks/>
              <a:stCxn id="104" idx="1"/>
            </p:cNvCxnSpPr>
            <p:nvPr/>
          </p:nvCxnSpPr>
          <p:spPr>
            <a:xfrm rot="10800000" flipV="1">
              <a:off x="5840016" y="1986449"/>
              <a:ext cx="1322838" cy="722354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urved Connector 134">
              <a:extLst>
                <a:ext uri="{FF2B5EF4-FFF2-40B4-BE49-F238E27FC236}">
                  <a16:creationId xmlns:a16="http://schemas.microsoft.com/office/drawing/2014/main" id="{2B681B8B-BC55-FCD0-3A9C-F5E7A580989C}"/>
                </a:ext>
              </a:extLst>
            </p:cNvPr>
            <p:cNvCxnSpPr>
              <a:cxnSpLocks/>
              <a:stCxn id="123" idx="1"/>
              <a:endCxn id="99" idx="3"/>
            </p:cNvCxnSpPr>
            <p:nvPr/>
          </p:nvCxnSpPr>
          <p:spPr>
            <a:xfrm rot="10800000">
              <a:off x="5815703" y="2532613"/>
              <a:ext cx="1333016" cy="115338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urved Connector 135">
              <a:extLst>
                <a:ext uri="{FF2B5EF4-FFF2-40B4-BE49-F238E27FC236}">
                  <a16:creationId xmlns:a16="http://schemas.microsoft.com/office/drawing/2014/main" id="{B2A8BCE7-F0E1-1A27-ECC9-E770D8682AE0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840016" y="3839383"/>
              <a:ext cx="1308702" cy="49710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urved Connector 136">
              <a:extLst>
                <a:ext uri="{FF2B5EF4-FFF2-40B4-BE49-F238E27FC236}">
                  <a16:creationId xmlns:a16="http://schemas.microsoft.com/office/drawing/2014/main" id="{AE212536-3D44-D4C8-E454-81E48AFF8FB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840016" y="4568798"/>
              <a:ext cx="1307578" cy="61488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urved Connector 138">
              <a:extLst>
                <a:ext uri="{FF2B5EF4-FFF2-40B4-BE49-F238E27FC236}">
                  <a16:creationId xmlns:a16="http://schemas.microsoft.com/office/drawing/2014/main" id="{F3B47F01-1752-A63F-0E11-A86351380906}"/>
                </a:ext>
              </a:extLst>
            </p:cNvPr>
            <p:cNvCxnSpPr>
              <a:cxnSpLocks/>
              <a:endCxn id="104" idx="3"/>
            </p:cNvCxnSpPr>
            <p:nvPr/>
          </p:nvCxnSpPr>
          <p:spPr>
            <a:xfrm rot="10800000">
              <a:off x="7802935" y="1986449"/>
              <a:ext cx="1461641" cy="686934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urved Connector 139">
              <a:extLst>
                <a:ext uri="{FF2B5EF4-FFF2-40B4-BE49-F238E27FC236}">
                  <a16:creationId xmlns:a16="http://schemas.microsoft.com/office/drawing/2014/main" id="{A2F91242-5050-3331-9D79-847E98984B59}"/>
                </a:ext>
              </a:extLst>
            </p:cNvPr>
            <p:cNvCxnSpPr>
              <a:cxnSpLocks/>
              <a:stCxn id="129" idx="1"/>
            </p:cNvCxnSpPr>
            <p:nvPr/>
          </p:nvCxnSpPr>
          <p:spPr>
            <a:xfrm rot="10800000" flipV="1">
              <a:off x="7802937" y="4659903"/>
              <a:ext cx="1484433" cy="57864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ounded Rectangle 140">
              <a:extLst>
                <a:ext uri="{FF2B5EF4-FFF2-40B4-BE49-F238E27FC236}">
                  <a16:creationId xmlns:a16="http://schemas.microsoft.com/office/drawing/2014/main" id="{0CB979B4-F064-7421-8E41-D8BF8E4C4A7B}"/>
                </a:ext>
              </a:extLst>
            </p:cNvPr>
            <p:cNvSpPr/>
            <p:nvPr/>
          </p:nvSpPr>
          <p:spPr>
            <a:xfrm>
              <a:off x="9278539" y="2416334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2" name="Graphic 141" descr="Gears with solid fill">
              <a:extLst>
                <a:ext uri="{FF2B5EF4-FFF2-40B4-BE49-F238E27FC236}">
                  <a16:creationId xmlns:a16="http://schemas.microsoft.com/office/drawing/2014/main" id="{66E58ADD-F6DF-5A24-9370-A8E874764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88970" y="2518528"/>
              <a:ext cx="431065" cy="431065"/>
            </a:xfrm>
            <a:prstGeom prst="rect">
              <a:avLst/>
            </a:prstGeom>
          </p:spPr>
        </p:pic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1ECBB4BB-ADB4-6180-BB89-EC2D6FB06589}"/>
                </a:ext>
              </a:extLst>
            </p:cNvPr>
            <p:cNvSpPr/>
            <p:nvPr/>
          </p:nvSpPr>
          <p:spPr>
            <a:xfrm>
              <a:off x="9678553" y="2597660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4" name="Graphic 143" descr="Gears with solid fill">
              <a:extLst>
                <a:ext uri="{FF2B5EF4-FFF2-40B4-BE49-F238E27FC236}">
                  <a16:creationId xmlns:a16="http://schemas.microsoft.com/office/drawing/2014/main" id="{32750418-5467-D694-153D-AF48764E8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98353" y="2707900"/>
              <a:ext cx="431065" cy="431065"/>
            </a:xfrm>
            <a:prstGeom prst="rect">
              <a:avLst/>
            </a:prstGeom>
          </p:spPr>
        </p:pic>
        <p:cxnSp>
          <p:nvCxnSpPr>
            <p:cNvPr id="138" name="Curved Connector 137">
              <a:extLst>
                <a:ext uri="{FF2B5EF4-FFF2-40B4-BE49-F238E27FC236}">
                  <a16:creationId xmlns:a16="http://schemas.microsoft.com/office/drawing/2014/main" id="{1220B804-DBC7-70CD-70A2-0CA10F014D66}"/>
                </a:ext>
              </a:extLst>
            </p:cNvPr>
            <p:cNvCxnSpPr>
              <a:cxnSpLocks/>
              <a:stCxn id="143" idx="1"/>
              <a:endCxn id="127" idx="3"/>
            </p:cNvCxnSpPr>
            <p:nvPr/>
          </p:nvCxnSpPr>
          <p:spPr>
            <a:xfrm rot="10800000" flipV="1">
              <a:off x="8496349" y="2917699"/>
              <a:ext cx="1182205" cy="1244847"/>
            </a:xfrm>
            <a:prstGeom prst="curvedConnector3">
              <a:avLst>
                <a:gd name="adj1" fmla="val 43554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39B5788E-04F1-AFA9-C8C8-937C03C189A9}"/>
              </a:ext>
            </a:extLst>
          </p:cNvPr>
          <p:cNvGrpSpPr/>
          <p:nvPr/>
        </p:nvGrpSpPr>
        <p:grpSpPr>
          <a:xfrm>
            <a:off x="1962180" y="3132539"/>
            <a:ext cx="1210158" cy="1910599"/>
            <a:chOff x="1744665" y="3132538"/>
            <a:chExt cx="1607118" cy="2185375"/>
          </a:xfrm>
        </p:grpSpPr>
        <p:sp>
          <p:nvSpPr>
            <p:cNvPr id="330" name="Preparation 329">
              <a:extLst>
                <a:ext uri="{FF2B5EF4-FFF2-40B4-BE49-F238E27FC236}">
                  <a16:creationId xmlns:a16="http://schemas.microsoft.com/office/drawing/2014/main" id="{FF373E7E-031C-AB65-6C96-E553504BA9D0}"/>
                </a:ext>
              </a:extLst>
            </p:cNvPr>
            <p:cNvSpPr/>
            <p:nvPr/>
          </p:nvSpPr>
          <p:spPr>
            <a:xfrm>
              <a:off x="1744665" y="3132538"/>
              <a:ext cx="1576888" cy="1417800"/>
            </a:xfrm>
            <a:prstGeom prst="flowChartPreparation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AA5C00B7-6DFE-F778-1CE5-FBD2AD087D1F}"/>
                </a:ext>
              </a:extLst>
            </p:cNvPr>
            <p:cNvSpPr txBox="1"/>
            <p:nvPr/>
          </p:nvSpPr>
          <p:spPr>
            <a:xfrm>
              <a:off x="1744665" y="4578629"/>
              <a:ext cx="1607118" cy="7392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/>
                <a:t>API</a:t>
              </a:r>
            </a:p>
            <a:p>
              <a:pPr algn="ctr"/>
              <a:r>
                <a:rPr lang="en-US" sz="1800" b="1"/>
                <a:t>Gateway</a:t>
              </a:r>
            </a:p>
          </p:txBody>
        </p:sp>
      </p:grpSp>
      <p:sp>
        <p:nvSpPr>
          <p:cNvPr id="238" name="Rounded Rectangle 237">
            <a:extLst>
              <a:ext uri="{FF2B5EF4-FFF2-40B4-BE49-F238E27FC236}">
                <a16:creationId xmlns:a16="http://schemas.microsoft.com/office/drawing/2014/main" id="{32103E6C-96FC-FC3D-5CF1-CE1DAF99EF5C}"/>
              </a:ext>
            </a:extLst>
          </p:cNvPr>
          <p:cNvSpPr/>
          <p:nvPr/>
        </p:nvSpPr>
        <p:spPr>
          <a:xfrm>
            <a:off x="1509760" y="1403919"/>
            <a:ext cx="10392810" cy="4780688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ounded Rectangle 332">
            <a:extLst>
              <a:ext uri="{FF2B5EF4-FFF2-40B4-BE49-F238E27FC236}">
                <a16:creationId xmlns:a16="http://schemas.microsoft.com/office/drawing/2014/main" id="{5D5114FE-5FA0-2630-B992-7FCE49AAB3ED}"/>
              </a:ext>
            </a:extLst>
          </p:cNvPr>
          <p:cNvSpPr/>
          <p:nvPr/>
        </p:nvSpPr>
        <p:spPr>
          <a:xfrm>
            <a:off x="3457039" y="2624698"/>
            <a:ext cx="365760" cy="36576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ounded Rectangle 334">
            <a:extLst>
              <a:ext uri="{FF2B5EF4-FFF2-40B4-BE49-F238E27FC236}">
                <a16:creationId xmlns:a16="http://schemas.microsoft.com/office/drawing/2014/main" id="{61867197-6731-89B3-F9F0-778E24CDC049}"/>
              </a:ext>
            </a:extLst>
          </p:cNvPr>
          <p:cNvSpPr/>
          <p:nvPr/>
        </p:nvSpPr>
        <p:spPr>
          <a:xfrm>
            <a:off x="3687686" y="3197339"/>
            <a:ext cx="365760" cy="36576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ounded Rectangle 337">
            <a:extLst>
              <a:ext uri="{FF2B5EF4-FFF2-40B4-BE49-F238E27FC236}">
                <a16:creationId xmlns:a16="http://schemas.microsoft.com/office/drawing/2014/main" id="{E0CB2FD1-EE66-4BE3-7962-F1FE9F4CA53A}"/>
              </a:ext>
            </a:extLst>
          </p:cNvPr>
          <p:cNvSpPr/>
          <p:nvPr/>
        </p:nvSpPr>
        <p:spPr>
          <a:xfrm>
            <a:off x="1015756" y="4009527"/>
            <a:ext cx="365760" cy="36576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Rounded Rectangle 380">
            <a:extLst>
              <a:ext uri="{FF2B5EF4-FFF2-40B4-BE49-F238E27FC236}">
                <a16:creationId xmlns:a16="http://schemas.microsoft.com/office/drawing/2014/main" id="{0581418A-9706-BA83-48B6-600FE3BB2B8E}"/>
              </a:ext>
            </a:extLst>
          </p:cNvPr>
          <p:cNvSpPr/>
          <p:nvPr/>
        </p:nvSpPr>
        <p:spPr>
          <a:xfrm>
            <a:off x="4712214" y="2345795"/>
            <a:ext cx="164750" cy="1647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ounded Rectangle 381">
            <a:extLst>
              <a:ext uri="{FF2B5EF4-FFF2-40B4-BE49-F238E27FC236}">
                <a16:creationId xmlns:a16="http://schemas.microsoft.com/office/drawing/2014/main" id="{D4213060-7FBC-6A7B-F2B0-134C25A38720}"/>
              </a:ext>
            </a:extLst>
          </p:cNvPr>
          <p:cNvSpPr/>
          <p:nvPr/>
        </p:nvSpPr>
        <p:spPr>
          <a:xfrm>
            <a:off x="6146583" y="2022579"/>
            <a:ext cx="164750" cy="1647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Rounded Rectangle 382">
            <a:extLst>
              <a:ext uri="{FF2B5EF4-FFF2-40B4-BE49-F238E27FC236}">
                <a16:creationId xmlns:a16="http://schemas.microsoft.com/office/drawing/2014/main" id="{F1480DFF-D78D-8891-B480-7AA4E3BB35F2}"/>
              </a:ext>
            </a:extLst>
          </p:cNvPr>
          <p:cNvSpPr/>
          <p:nvPr/>
        </p:nvSpPr>
        <p:spPr>
          <a:xfrm>
            <a:off x="4832017" y="2740175"/>
            <a:ext cx="164750" cy="1647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Rounded Rectangle 383">
            <a:extLst>
              <a:ext uri="{FF2B5EF4-FFF2-40B4-BE49-F238E27FC236}">
                <a16:creationId xmlns:a16="http://schemas.microsoft.com/office/drawing/2014/main" id="{99201D14-372B-8D1F-2660-9A4D37D0F8CE}"/>
              </a:ext>
            </a:extLst>
          </p:cNvPr>
          <p:cNvSpPr/>
          <p:nvPr/>
        </p:nvSpPr>
        <p:spPr>
          <a:xfrm>
            <a:off x="6140497" y="2379229"/>
            <a:ext cx="164750" cy="1647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Rounded Rectangle 388">
            <a:extLst>
              <a:ext uri="{FF2B5EF4-FFF2-40B4-BE49-F238E27FC236}">
                <a16:creationId xmlns:a16="http://schemas.microsoft.com/office/drawing/2014/main" id="{F8504446-5698-9445-F06C-EA415283F44E}"/>
              </a:ext>
            </a:extLst>
          </p:cNvPr>
          <p:cNvSpPr/>
          <p:nvPr/>
        </p:nvSpPr>
        <p:spPr>
          <a:xfrm>
            <a:off x="6757695" y="1689408"/>
            <a:ext cx="164750" cy="1647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Rounded Rectangle 389">
            <a:extLst>
              <a:ext uri="{FF2B5EF4-FFF2-40B4-BE49-F238E27FC236}">
                <a16:creationId xmlns:a16="http://schemas.microsoft.com/office/drawing/2014/main" id="{943C84F9-F51F-86FD-8FB9-57B6FDF525F5}"/>
              </a:ext>
            </a:extLst>
          </p:cNvPr>
          <p:cNvSpPr/>
          <p:nvPr/>
        </p:nvSpPr>
        <p:spPr>
          <a:xfrm>
            <a:off x="8043343" y="1857829"/>
            <a:ext cx="164750" cy="1647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Rounded Rectangle 390">
            <a:extLst>
              <a:ext uri="{FF2B5EF4-FFF2-40B4-BE49-F238E27FC236}">
                <a16:creationId xmlns:a16="http://schemas.microsoft.com/office/drawing/2014/main" id="{2BF3A0DD-4E8F-1BA3-C7B4-174E9469EE3C}"/>
              </a:ext>
            </a:extLst>
          </p:cNvPr>
          <p:cNvSpPr/>
          <p:nvPr/>
        </p:nvSpPr>
        <p:spPr>
          <a:xfrm>
            <a:off x="6751535" y="2042171"/>
            <a:ext cx="164750" cy="1647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Rounded Rectangle 391">
            <a:extLst>
              <a:ext uri="{FF2B5EF4-FFF2-40B4-BE49-F238E27FC236}">
                <a16:creationId xmlns:a16="http://schemas.microsoft.com/office/drawing/2014/main" id="{60616653-F09C-FA5E-18D0-9129A97C3614}"/>
              </a:ext>
            </a:extLst>
          </p:cNvPr>
          <p:cNvSpPr/>
          <p:nvPr/>
        </p:nvSpPr>
        <p:spPr>
          <a:xfrm>
            <a:off x="8053550" y="2202031"/>
            <a:ext cx="164750" cy="1647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Rounded Rectangle 396">
            <a:extLst>
              <a:ext uri="{FF2B5EF4-FFF2-40B4-BE49-F238E27FC236}">
                <a16:creationId xmlns:a16="http://schemas.microsoft.com/office/drawing/2014/main" id="{F4FF6AA2-6D1A-2F59-993C-D7EEC0FA5FF2}"/>
              </a:ext>
            </a:extLst>
          </p:cNvPr>
          <p:cNvSpPr/>
          <p:nvPr/>
        </p:nvSpPr>
        <p:spPr>
          <a:xfrm>
            <a:off x="6869586" y="5337070"/>
            <a:ext cx="164750" cy="1647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Rounded Rectangle 397">
            <a:extLst>
              <a:ext uri="{FF2B5EF4-FFF2-40B4-BE49-F238E27FC236}">
                <a16:creationId xmlns:a16="http://schemas.microsoft.com/office/drawing/2014/main" id="{3214B401-9755-EE3D-D8C4-6A008F59814A}"/>
              </a:ext>
            </a:extLst>
          </p:cNvPr>
          <p:cNvSpPr/>
          <p:nvPr/>
        </p:nvSpPr>
        <p:spPr>
          <a:xfrm>
            <a:off x="8237569" y="4957787"/>
            <a:ext cx="164750" cy="1647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Rounded Rectangle 398">
            <a:extLst>
              <a:ext uri="{FF2B5EF4-FFF2-40B4-BE49-F238E27FC236}">
                <a16:creationId xmlns:a16="http://schemas.microsoft.com/office/drawing/2014/main" id="{70406FA2-374F-B394-129C-8E5F36ADA40D}"/>
              </a:ext>
            </a:extLst>
          </p:cNvPr>
          <p:cNvSpPr/>
          <p:nvPr/>
        </p:nvSpPr>
        <p:spPr>
          <a:xfrm>
            <a:off x="6862661" y="5690085"/>
            <a:ext cx="164750" cy="1647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Rounded Rectangle 399">
            <a:extLst>
              <a:ext uri="{FF2B5EF4-FFF2-40B4-BE49-F238E27FC236}">
                <a16:creationId xmlns:a16="http://schemas.microsoft.com/office/drawing/2014/main" id="{6B03CBE5-1995-5EB3-B2D0-FA14D196F1E3}"/>
              </a:ext>
            </a:extLst>
          </p:cNvPr>
          <p:cNvSpPr/>
          <p:nvPr/>
        </p:nvSpPr>
        <p:spPr>
          <a:xfrm>
            <a:off x="8237569" y="5304199"/>
            <a:ext cx="164750" cy="1647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Rounded Rectangle 403">
            <a:extLst>
              <a:ext uri="{FF2B5EF4-FFF2-40B4-BE49-F238E27FC236}">
                <a16:creationId xmlns:a16="http://schemas.microsoft.com/office/drawing/2014/main" id="{C9A2B286-510C-5E4D-3813-A21FCCC5F0DC}"/>
              </a:ext>
            </a:extLst>
          </p:cNvPr>
          <p:cNvSpPr/>
          <p:nvPr/>
        </p:nvSpPr>
        <p:spPr>
          <a:xfrm>
            <a:off x="4845147" y="4369930"/>
            <a:ext cx="164750" cy="1647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Rounded Rectangle 404">
            <a:extLst>
              <a:ext uri="{FF2B5EF4-FFF2-40B4-BE49-F238E27FC236}">
                <a16:creationId xmlns:a16="http://schemas.microsoft.com/office/drawing/2014/main" id="{C773C523-E505-3C06-CE01-0D5192063F74}"/>
              </a:ext>
            </a:extLst>
          </p:cNvPr>
          <p:cNvSpPr/>
          <p:nvPr/>
        </p:nvSpPr>
        <p:spPr>
          <a:xfrm>
            <a:off x="6152788" y="4005349"/>
            <a:ext cx="164750" cy="1647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Rounded Rectangle 405">
            <a:extLst>
              <a:ext uri="{FF2B5EF4-FFF2-40B4-BE49-F238E27FC236}">
                <a16:creationId xmlns:a16="http://schemas.microsoft.com/office/drawing/2014/main" id="{8E4E2DC5-CBF8-2806-1D84-E1C5A16F9C01}"/>
              </a:ext>
            </a:extLst>
          </p:cNvPr>
          <p:cNvSpPr/>
          <p:nvPr/>
        </p:nvSpPr>
        <p:spPr>
          <a:xfrm>
            <a:off x="4838222" y="4722945"/>
            <a:ext cx="164750" cy="1647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Rounded Rectangle 406">
            <a:extLst>
              <a:ext uri="{FF2B5EF4-FFF2-40B4-BE49-F238E27FC236}">
                <a16:creationId xmlns:a16="http://schemas.microsoft.com/office/drawing/2014/main" id="{80696A46-45F2-256F-73AF-89AB7433A9A4}"/>
              </a:ext>
            </a:extLst>
          </p:cNvPr>
          <p:cNvSpPr/>
          <p:nvPr/>
        </p:nvSpPr>
        <p:spPr>
          <a:xfrm>
            <a:off x="6146583" y="4349609"/>
            <a:ext cx="164750" cy="1647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Rounded Rectangle 457">
            <a:extLst>
              <a:ext uri="{FF2B5EF4-FFF2-40B4-BE49-F238E27FC236}">
                <a16:creationId xmlns:a16="http://schemas.microsoft.com/office/drawing/2014/main" id="{AECB12B2-31EA-6410-8B93-A2B9D78ABB75}"/>
              </a:ext>
            </a:extLst>
          </p:cNvPr>
          <p:cNvSpPr/>
          <p:nvPr/>
        </p:nvSpPr>
        <p:spPr>
          <a:xfrm>
            <a:off x="7444156" y="4117129"/>
            <a:ext cx="164750" cy="1647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Rounded Rectangle 458">
            <a:extLst>
              <a:ext uri="{FF2B5EF4-FFF2-40B4-BE49-F238E27FC236}">
                <a16:creationId xmlns:a16="http://schemas.microsoft.com/office/drawing/2014/main" id="{093D1784-D073-4F7C-841D-077222C30986}"/>
              </a:ext>
            </a:extLst>
          </p:cNvPr>
          <p:cNvSpPr/>
          <p:nvPr/>
        </p:nvSpPr>
        <p:spPr>
          <a:xfrm>
            <a:off x="8751797" y="3752548"/>
            <a:ext cx="164750" cy="1647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Rounded Rectangle 459">
            <a:extLst>
              <a:ext uri="{FF2B5EF4-FFF2-40B4-BE49-F238E27FC236}">
                <a16:creationId xmlns:a16="http://schemas.microsoft.com/office/drawing/2014/main" id="{92EAED29-C7A1-E036-D602-51202F10E017}"/>
              </a:ext>
            </a:extLst>
          </p:cNvPr>
          <p:cNvSpPr/>
          <p:nvPr/>
        </p:nvSpPr>
        <p:spPr>
          <a:xfrm>
            <a:off x="7437234" y="4419434"/>
            <a:ext cx="164750" cy="1647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Rounded Rectangle 460">
            <a:extLst>
              <a:ext uri="{FF2B5EF4-FFF2-40B4-BE49-F238E27FC236}">
                <a16:creationId xmlns:a16="http://schemas.microsoft.com/office/drawing/2014/main" id="{C84DC37E-6CE8-EF0C-7091-CDF3FA212797}"/>
              </a:ext>
            </a:extLst>
          </p:cNvPr>
          <p:cNvSpPr/>
          <p:nvPr/>
        </p:nvSpPr>
        <p:spPr>
          <a:xfrm>
            <a:off x="8751797" y="4058137"/>
            <a:ext cx="164750" cy="1647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E46CACB-E04D-37B1-D7E3-D0283C20C60D}"/>
              </a:ext>
            </a:extLst>
          </p:cNvPr>
          <p:cNvSpPr/>
          <p:nvPr/>
        </p:nvSpPr>
        <p:spPr>
          <a:xfrm>
            <a:off x="1015756" y="3392776"/>
            <a:ext cx="365760" cy="36576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F61A846-088D-CE38-DA77-979CDE22C90E}"/>
              </a:ext>
            </a:extLst>
          </p:cNvPr>
          <p:cNvSpPr txBox="1">
            <a:spLocks/>
          </p:cNvSpPr>
          <p:nvPr/>
        </p:nvSpPr>
        <p:spPr>
          <a:xfrm>
            <a:off x="-71611" y="3618251"/>
            <a:ext cx="1063977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77"/>
              </a:rPr>
              <a:t>Incoming </a:t>
            </a:r>
            <a:br>
              <a:rPr lang="en-US" sz="18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77"/>
              </a:rPr>
            </a:br>
            <a:r>
              <a:rPr lang="en-US" sz="18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77"/>
              </a:rPr>
              <a:t>requests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9F4EF56-244B-2FA1-A3A9-B71CCC686943}"/>
              </a:ext>
            </a:extLst>
          </p:cNvPr>
          <p:cNvSpPr txBox="1">
            <a:spLocks/>
          </p:cNvSpPr>
          <p:nvPr/>
        </p:nvSpPr>
        <p:spPr>
          <a:xfrm>
            <a:off x="3035719" y="1885170"/>
            <a:ext cx="1063977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77"/>
              </a:rPr>
              <a:t>Backend</a:t>
            </a:r>
          </a:p>
          <a:p>
            <a:pPr algn="ctr"/>
            <a:r>
              <a:rPr lang="en-US" sz="18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77"/>
              </a:rPr>
              <a:t>requests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01FFE1-6ABB-02F6-38CB-CAD5B493E2EA}"/>
              </a:ext>
            </a:extLst>
          </p:cNvPr>
          <p:cNvSpPr txBox="1"/>
          <p:nvPr/>
        </p:nvSpPr>
        <p:spPr>
          <a:xfrm>
            <a:off x="381000" y="1193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CA1381E-4B0E-C06A-BD5D-6A0A7D6BD35F}"/>
              </a:ext>
            </a:extLst>
          </p:cNvPr>
          <p:cNvGrpSpPr/>
          <p:nvPr/>
        </p:nvGrpSpPr>
        <p:grpSpPr>
          <a:xfrm>
            <a:off x="4927522" y="3479800"/>
            <a:ext cx="1307641" cy="890130"/>
            <a:chOff x="4927522" y="3479800"/>
            <a:chExt cx="1307641" cy="890130"/>
          </a:xfrm>
        </p:grpSpPr>
        <p:sp>
          <p:nvSpPr>
            <p:cNvPr id="448" name="Title 1">
              <a:extLst>
                <a:ext uri="{FF2B5EF4-FFF2-40B4-BE49-F238E27FC236}">
                  <a16:creationId xmlns:a16="http://schemas.microsoft.com/office/drawing/2014/main" id="{DE41969C-7394-7285-4B0E-CC1FDBB0804C}"/>
                </a:ext>
              </a:extLst>
            </p:cNvPr>
            <p:cNvSpPr txBox="1">
              <a:spLocks/>
            </p:cNvSpPr>
            <p:nvPr/>
          </p:nvSpPr>
          <p:spPr>
            <a:xfrm>
              <a:off x="4968663" y="3479800"/>
              <a:ext cx="1063977" cy="4454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>
                  <a:solidFill>
                    <a:schemeClr val="accent1">
                      <a:lumMod val="50000"/>
                    </a:schemeClr>
                  </a:solidFill>
                  <a:latin typeface="Gill Sans MT" panose="020B0502020104020203" pitchFamily="34" charset="77"/>
                </a:rPr>
                <a:t>Spans</a:t>
              </a:r>
            </a:p>
          </p:txBody>
        </p:sp>
        <p:cxnSp>
          <p:nvCxnSpPr>
            <p:cNvPr id="449" name="Straight Arrow Connector 448">
              <a:extLst>
                <a:ext uri="{FF2B5EF4-FFF2-40B4-BE49-F238E27FC236}">
                  <a16:creationId xmlns:a16="http://schemas.microsoft.com/office/drawing/2014/main" id="{C25A1F3E-A07D-F266-52AC-C9085C1344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7522" y="3834923"/>
              <a:ext cx="281923" cy="535007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Arrow Connector 449">
              <a:extLst>
                <a:ext uri="{FF2B5EF4-FFF2-40B4-BE49-F238E27FC236}">
                  <a16:creationId xmlns:a16="http://schemas.microsoft.com/office/drawing/2014/main" id="{75119349-0C8C-6650-36F4-7DA00AF39C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57350" y="3794263"/>
              <a:ext cx="377813" cy="211086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2CA8782-5107-BA1C-D0FB-B360FA9EE5CB}"/>
              </a:ext>
            </a:extLst>
          </p:cNvPr>
          <p:cNvCxnSpPr>
            <a:cxnSpLocks/>
          </p:cNvCxnSpPr>
          <p:nvPr/>
        </p:nvCxnSpPr>
        <p:spPr>
          <a:xfrm>
            <a:off x="1381516" y="6070202"/>
            <a:ext cx="358384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2006C5-D728-88E8-0BA9-B9A73667FD97}"/>
              </a:ext>
            </a:extLst>
          </p:cNvPr>
          <p:cNvCxnSpPr>
            <a:cxnSpLocks/>
          </p:cNvCxnSpPr>
          <p:nvPr/>
        </p:nvCxnSpPr>
        <p:spPr>
          <a:xfrm flipV="1">
            <a:off x="2241514" y="5756694"/>
            <a:ext cx="450886" cy="17402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9D9335-8829-3B02-7EDC-65F74806712E}"/>
              </a:ext>
            </a:extLst>
          </p:cNvPr>
          <p:cNvCxnSpPr>
            <a:cxnSpLocks/>
          </p:cNvCxnSpPr>
          <p:nvPr/>
        </p:nvCxnSpPr>
        <p:spPr>
          <a:xfrm>
            <a:off x="2241514" y="6133328"/>
            <a:ext cx="450886" cy="19127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0738FF4-BE6C-3873-9CC2-E2F788F56CFE}"/>
              </a:ext>
            </a:extLst>
          </p:cNvPr>
          <p:cNvCxnSpPr>
            <a:cxnSpLocks/>
          </p:cNvCxnSpPr>
          <p:nvPr/>
        </p:nvCxnSpPr>
        <p:spPr>
          <a:xfrm>
            <a:off x="3073819" y="5649540"/>
            <a:ext cx="274320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3480293-D2BD-4FAC-462A-63DF322D4AC4}"/>
              </a:ext>
            </a:extLst>
          </p:cNvPr>
          <p:cNvCxnSpPr>
            <a:cxnSpLocks/>
          </p:cNvCxnSpPr>
          <p:nvPr/>
        </p:nvCxnSpPr>
        <p:spPr>
          <a:xfrm>
            <a:off x="3061119" y="6348040"/>
            <a:ext cx="274320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9AB823F-8760-379A-480B-B22CD0D80333}"/>
              </a:ext>
            </a:extLst>
          </p:cNvPr>
          <p:cNvCxnSpPr>
            <a:cxnSpLocks/>
          </p:cNvCxnSpPr>
          <p:nvPr/>
        </p:nvCxnSpPr>
        <p:spPr>
          <a:xfrm>
            <a:off x="3797202" y="5649540"/>
            <a:ext cx="406301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E5D3A68-243F-7731-81CA-570FDFC7A75C}"/>
              </a:ext>
            </a:extLst>
          </p:cNvPr>
          <p:cNvCxnSpPr>
            <a:cxnSpLocks/>
          </p:cNvCxnSpPr>
          <p:nvPr/>
        </p:nvCxnSpPr>
        <p:spPr>
          <a:xfrm flipV="1">
            <a:off x="3797202" y="6182940"/>
            <a:ext cx="406301" cy="14166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B7106B5-FD49-5683-38E3-B2DC25230CC2}"/>
              </a:ext>
            </a:extLst>
          </p:cNvPr>
          <p:cNvCxnSpPr>
            <a:cxnSpLocks/>
          </p:cNvCxnSpPr>
          <p:nvPr/>
        </p:nvCxnSpPr>
        <p:spPr>
          <a:xfrm>
            <a:off x="4640744" y="5649540"/>
            <a:ext cx="274320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E83547F-89D3-65AD-9C3D-067E7AF43AFB}"/>
              </a:ext>
            </a:extLst>
          </p:cNvPr>
          <p:cNvCxnSpPr>
            <a:cxnSpLocks/>
          </p:cNvCxnSpPr>
          <p:nvPr/>
        </p:nvCxnSpPr>
        <p:spPr>
          <a:xfrm>
            <a:off x="4628044" y="6182940"/>
            <a:ext cx="274320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A7DF46A-B811-3C22-1EEF-A4D0BE728EC0}"/>
              </a:ext>
            </a:extLst>
          </p:cNvPr>
          <p:cNvCxnSpPr>
            <a:cxnSpLocks/>
          </p:cNvCxnSpPr>
          <p:nvPr/>
        </p:nvCxnSpPr>
        <p:spPr>
          <a:xfrm>
            <a:off x="4627802" y="6665540"/>
            <a:ext cx="274320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3EC61C6-FB0E-11BB-2B9F-D57C406B191C}"/>
              </a:ext>
            </a:extLst>
          </p:cNvPr>
          <p:cNvCxnSpPr>
            <a:cxnSpLocks/>
          </p:cNvCxnSpPr>
          <p:nvPr/>
        </p:nvCxnSpPr>
        <p:spPr>
          <a:xfrm>
            <a:off x="3797202" y="6504646"/>
            <a:ext cx="406301" cy="14166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5219C556-C817-2324-E6D1-AA28F904FDB1}"/>
              </a:ext>
            </a:extLst>
          </p:cNvPr>
          <p:cNvSpPr/>
          <p:nvPr/>
        </p:nvSpPr>
        <p:spPr>
          <a:xfrm>
            <a:off x="12700" y="1454719"/>
            <a:ext cx="11902570" cy="5403281"/>
          </a:xfrm>
          <a:prstGeom prst="roundRect">
            <a:avLst/>
          </a:prstGeom>
          <a:solidFill>
            <a:schemeClr val="bg1">
              <a:alpha val="9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729F2E-09BC-C85A-B2E2-5DA8ECC10ABE}"/>
              </a:ext>
            </a:extLst>
          </p:cNvPr>
          <p:cNvSpPr txBox="1"/>
          <p:nvPr/>
        </p:nvSpPr>
        <p:spPr>
          <a:xfrm>
            <a:off x="823184" y="1935492"/>
            <a:ext cx="64147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Gill Sans MT" panose="020B0502020104020203" pitchFamily="34" charset="77"/>
              </a:rPr>
              <a:t>End-to-end traces provide visibility </a:t>
            </a:r>
          </a:p>
        </p:txBody>
      </p:sp>
      <p:sp>
        <p:nvSpPr>
          <p:cNvPr id="43" name="Multidocument 42">
            <a:extLst>
              <a:ext uri="{FF2B5EF4-FFF2-40B4-BE49-F238E27FC236}">
                <a16:creationId xmlns:a16="http://schemas.microsoft.com/office/drawing/2014/main" id="{5787650C-B075-D153-A906-E441856347D0}"/>
              </a:ext>
            </a:extLst>
          </p:cNvPr>
          <p:cNvSpPr/>
          <p:nvPr/>
        </p:nvSpPr>
        <p:spPr>
          <a:xfrm rot="21305478">
            <a:off x="965253" y="3273695"/>
            <a:ext cx="5055895" cy="1777703"/>
          </a:xfrm>
          <a:prstGeom prst="flowChartMultidocument">
            <a:avLst/>
          </a:prstGeom>
          <a:solidFill>
            <a:srgbClr val="FFFF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Which service contributes most to the delay experienced by the </a:t>
            </a:r>
            <a:r>
              <a:rPr lang="en-US" sz="1800">
                <a:solidFill>
                  <a:srgbClr val="C00000"/>
                </a:solidFill>
              </a:rPr>
              <a:t>slowest 1-2% </a:t>
            </a:r>
            <a:r>
              <a:rPr lang="en-US" sz="1800">
                <a:solidFill>
                  <a:schemeClr val="tx1"/>
                </a:solidFill>
              </a:rPr>
              <a:t>of the requests?</a:t>
            </a:r>
          </a:p>
        </p:txBody>
      </p:sp>
      <p:sp>
        <p:nvSpPr>
          <p:cNvPr id="44" name="Multidocument 43">
            <a:extLst>
              <a:ext uri="{FF2B5EF4-FFF2-40B4-BE49-F238E27FC236}">
                <a16:creationId xmlns:a16="http://schemas.microsoft.com/office/drawing/2014/main" id="{1815864C-E8E4-16F7-BFE5-DD795A6C2538}"/>
              </a:ext>
            </a:extLst>
          </p:cNvPr>
          <p:cNvSpPr/>
          <p:nvPr/>
        </p:nvSpPr>
        <p:spPr>
          <a:xfrm rot="21305478">
            <a:off x="6171676" y="4097802"/>
            <a:ext cx="5055895" cy="1777703"/>
          </a:xfrm>
          <a:prstGeom prst="flowChartMultidocument">
            <a:avLst/>
          </a:prstGeom>
          <a:solidFill>
            <a:srgbClr val="FFFF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How much time did </a:t>
            </a:r>
            <a:r>
              <a:rPr lang="en-US" sz="1800">
                <a:solidFill>
                  <a:srgbClr val="C00000"/>
                </a:solidFill>
              </a:rPr>
              <a:t>high priority requests</a:t>
            </a:r>
            <a:r>
              <a:rPr lang="en-US" sz="1800">
                <a:solidFill>
                  <a:schemeClr val="tx1"/>
                </a:solidFill>
              </a:rPr>
              <a:t> take at </a:t>
            </a:r>
            <a:r>
              <a:rPr lang="en-US">
                <a:solidFill>
                  <a:srgbClr val="C00000"/>
                </a:solidFill>
              </a:rPr>
              <a:t>a particular </a:t>
            </a:r>
            <a:r>
              <a:rPr lang="en-US" sz="1800">
                <a:solidFill>
                  <a:srgbClr val="C00000"/>
                </a:solidFill>
              </a:rPr>
              <a:t>service</a:t>
            </a:r>
            <a:r>
              <a:rPr lang="en-US" sz="180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46" name="Graphic 45" descr="Magnifying glass with solid fill">
            <a:extLst>
              <a:ext uri="{FF2B5EF4-FFF2-40B4-BE49-F238E27FC236}">
                <a16:creationId xmlns:a16="http://schemas.microsoft.com/office/drawing/2014/main" id="{CDA2A18A-6565-2DEB-333A-2890DA0C669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4037" y="4906731"/>
            <a:ext cx="914400" cy="914400"/>
          </a:xfrm>
          <a:prstGeom prst="rect">
            <a:avLst/>
          </a:prstGeom>
        </p:spPr>
      </p:pic>
      <p:pic>
        <p:nvPicPr>
          <p:cNvPr id="47" name="Graphic 46" descr="Magnifying glass with solid fill">
            <a:extLst>
              <a:ext uri="{FF2B5EF4-FFF2-40B4-BE49-F238E27FC236}">
                <a16:creationId xmlns:a16="http://schemas.microsoft.com/office/drawing/2014/main" id="{EDF3EDE3-C44A-9B3F-7A68-1DE1464186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55137" y="4192407"/>
            <a:ext cx="457200" cy="457200"/>
          </a:xfrm>
          <a:prstGeom prst="rect">
            <a:avLst/>
          </a:prstGeom>
        </p:spPr>
      </p:pic>
      <p:pic>
        <p:nvPicPr>
          <p:cNvPr id="48" name="Graphic 47" descr="Magnifying glass with solid fill">
            <a:extLst>
              <a:ext uri="{FF2B5EF4-FFF2-40B4-BE49-F238E27FC236}">
                <a16:creationId xmlns:a16="http://schemas.microsoft.com/office/drawing/2014/main" id="{FF00F97A-C5E3-4A81-34EA-87F8A6829A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93804" y="4198455"/>
            <a:ext cx="640080" cy="6400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0C068AF-E807-3A04-9F95-DF8958ED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13" y="365125"/>
            <a:ext cx="10901124" cy="1325563"/>
          </a:xfrm>
        </p:spPr>
        <p:txBody>
          <a:bodyPr/>
          <a:lstStyle/>
          <a:p>
            <a:pPr algn="ctr"/>
            <a:r>
              <a:rPr lang="en-US" sz="4400">
                <a:latin typeface="Gill Sans MT"/>
              </a:rPr>
              <a:t>End-to-end distributed tracing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3A63F4F6-24F7-E866-13E6-FFBE5330B02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081085" y="-39003"/>
            <a:ext cx="803705" cy="5768686"/>
          </a:xfrm>
          <a:prstGeom prst="curvedConnector3">
            <a:avLst>
              <a:gd name="adj1" fmla="val 50000"/>
            </a:avLst>
          </a:prstGeom>
          <a:ln w="57150">
            <a:solidFill>
              <a:srgbClr val="C00000">
                <a:alpha val="8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B5C3DD2D-D871-9B22-750B-3EE8095E719A}"/>
              </a:ext>
            </a:extLst>
          </p:cNvPr>
          <p:cNvCxnSpPr>
            <a:cxnSpLocks/>
            <a:stCxn id="44" idx="0"/>
            <a:endCxn id="11" idx="2"/>
          </p:cNvCxnSpPr>
          <p:nvPr/>
        </p:nvCxnSpPr>
        <p:spPr>
          <a:xfrm rot="5400000" flipH="1" flipV="1">
            <a:off x="8437342" y="2976262"/>
            <a:ext cx="1627812" cy="562263"/>
          </a:xfrm>
          <a:prstGeom prst="curvedConnector3">
            <a:avLst>
              <a:gd name="adj1" fmla="val 57802"/>
            </a:avLst>
          </a:prstGeom>
          <a:ln w="57150">
            <a:solidFill>
              <a:srgbClr val="C00000">
                <a:alpha val="8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F3873FE-A46C-EA25-3BE9-057FEB1C3140}"/>
              </a:ext>
            </a:extLst>
          </p:cNvPr>
          <p:cNvSpPr/>
          <p:nvPr/>
        </p:nvSpPr>
        <p:spPr>
          <a:xfrm>
            <a:off x="7041985" y="1113344"/>
            <a:ext cx="4980790" cy="1330143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Gill Sans MT" panose="020B0502020104020203" pitchFamily="34" charset="77"/>
              </a:rPr>
              <a:t>Can’t be answered by out-of-the-box </a:t>
            </a:r>
            <a:br>
              <a:rPr lang="en-US" sz="2400">
                <a:solidFill>
                  <a:schemeClr val="tx1"/>
                </a:solidFill>
                <a:latin typeface="Gill Sans MT" panose="020B0502020104020203" pitchFamily="34" charset="77"/>
              </a:rPr>
            </a:br>
            <a:r>
              <a:rPr lang="en-US" sz="2400">
                <a:solidFill>
                  <a:schemeClr val="tx1"/>
                </a:solidFill>
                <a:latin typeface="Gill Sans MT" panose="020B0502020104020203" pitchFamily="34" charset="77"/>
              </a:rPr>
              <a:t>Span-level tracing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89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1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6412 " pathEditMode="relative" ptsTypes="AA"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15612 0.39237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1960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15521 0.4710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23542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16407 0.2766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13819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609 0.56875 " pathEditMode="relative" ptsTypes="AA">
                                      <p:cBhvr>
                                        <p:cTn id="125" dur="2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22604 0.4659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23287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25169 0.28958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1" y="14468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-0.31367 0.3423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0" y="17106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-0.20286 0.18125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43" y="9051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27252 0.23658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11829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22774 0.2793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13958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-0.25547 0.54213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27106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 animBg="1"/>
      <p:bldP spid="381" grpId="0" animBg="1"/>
      <p:bldP spid="384" grpId="0" animBg="1"/>
      <p:bldP spid="389" grpId="0" animBg="1"/>
      <p:bldP spid="390" grpId="0" animBg="1"/>
      <p:bldP spid="397" grpId="0" animBg="1"/>
      <p:bldP spid="398" grpId="0" animBg="1"/>
      <p:bldP spid="404" grpId="0" animBg="1"/>
      <p:bldP spid="407" grpId="0" animBg="1"/>
      <p:bldP spid="458" grpId="0" animBg="1"/>
      <p:bldP spid="459" grpId="0" animBg="1"/>
      <p:bldP spid="7" grpId="0" animBg="1"/>
      <p:bldP spid="40" grpId="0" animBg="1"/>
      <p:bldP spid="42" grpId="0"/>
      <p:bldP spid="43" grpId="0" animBg="1"/>
      <p:bldP spid="4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ounded Rectangle 237">
            <a:extLst>
              <a:ext uri="{FF2B5EF4-FFF2-40B4-BE49-F238E27FC236}">
                <a16:creationId xmlns:a16="http://schemas.microsoft.com/office/drawing/2014/main" id="{32103E6C-96FC-FC3D-5CF1-CE1DAF99EF5C}"/>
              </a:ext>
            </a:extLst>
          </p:cNvPr>
          <p:cNvSpPr/>
          <p:nvPr/>
        </p:nvSpPr>
        <p:spPr>
          <a:xfrm>
            <a:off x="1509760" y="1403919"/>
            <a:ext cx="10392810" cy="4780688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01FFE1-6ABB-02F6-38CB-CAD5B493E2EA}"/>
              </a:ext>
            </a:extLst>
          </p:cNvPr>
          <p:cNvSpPr txBox="1"/>
          <p:nvPr/>
        </p:nvSpPr>
        <p:spPr>
          <a:xfrm>
            <a:off x="381000" y="1193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C068AF-E807-3A04-9F95-DF8958ED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13" y="365125"/>
            <a:ext cx="10901124" cy="1325563"/>
          </a:xfrm>
        </p:spPr>
        <p:txBody>
          <a:bodyPr/>
          <a:lstStyle/>
          <a:p>
            <a:pPr algn="ctr"/>
            <a:r>
              <a:rPr lang="en-US" sz="4400">
                <a:latin typeface="Gill Sans MT"/>
              </a:rPr>
              <a:t>Span-level vs End-to-end </a:t>
            </a:r>
            <a:r>
              <a:rPr lang="en-US">
                <a:latin typeface="Gill Sans MT"/>
              </a:rPr>
              <a:t>t</a:t>
            </a:r>
            <a:r>
              <a:rPr lang="en-US" sz="4400">
                <a:latin typeface="Gill Sans MT"/>
              </a:rPr>
              <a:t>racing</a:t>
            </a:r>
          </a:p>
        </p:txBody>
      </p:sp>
      <p:sp>
        <p:nvSpPr>
          <p:cNvPr id="5" name="Multidocument 4">
            <a:extLst>
              <a:ext uri="{FF2B5EF4-FFF2-40B4-BE49-F238E27FC236}">
                <a16:creationId xmlns:a16="http://schemas.microsoft.com/office/drawing/2014/main" id="{B568AE17-42DF-C128-C15A-D0841EA80AD2}"/>
              </a:ext>
            </a:extLst>
          </p:cNvPr>
          <p:cNvSpPr/>
          <p:nvPr/>
        </p:nvSpPr>
        <p:spPr>
          <a:xfrm rot="21305478">
            <a:off x="599535" y="1629538"/>
            <a:ext cx="5055895" cy="1777703"/>
          </a:xfrm>
          <a:prstGeom prst="flowChartMultidocument">
            <a:avLst/>
          </a:prstGeom>
          <a:solidFill>
            <a:srgbClr val="FFFF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Which service contributes most to the delay experienced by the </a:t>
            </a:r>
            <a:r>
              <a:rPr lang="en-US" sz="1800">
                <a:solidFill>
                  <a:srgbClr val="C00000"/>
                </a:solidFill>
              </a:rPr>
              <a:t>slowest 1-2% </a:t>
            </a:r>
            <a:r>
              <a:rPr lang="en-US" sz="1800">
                <a:solidFill>
                  <a:schemeClr val="tx1"/>
                </a:solidFill>
              </a:rPr>
              <a:t>of the requests?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40C1459-C63E-1D5B-F5F0-B1292EC65894}"/>
              </a:ext>
            </a:extLst>
          </p:cNvPr>
          <p:cNvSpPr/>
          <p:nvPr/>
        </p:nvSpPr>
        <p:spPr>
          <a:xfrm>
            <a:off x="7041985" y="1113344"/>
            <a:ext cx="4980790" cy="1330143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Gill Sans MT" panose="020B0502020104020203" pitchFamily="34" charset="77"/>
              </a:rPr>
              <a:t>Can’t be answered by out-of-the-box </a:t>
            </a:r>
            <a:br>
              <a:rPr lang="en-US" sz="2400">
                <a:solidFill>
                  <a:schemeClr val="tx1"/>
                </a:solidFill>
                <a:latin typeface="Gill Sans MT" panose="020B0502020104020203" pitchFamily="34" charset="77"/>
              </a:rPr>
            </a:br>
            <a:r>
              <a:rPr lang="en-US" sz="2400">
                <a:solidFill>
                  <a:schemeClr val="tx1"/>
                </a:solidFill>
                <a:latin typeface="Gill Sans MT" panose="020B0502020104020203" pitchFamily="34" charset="77"/>
              </a:rPr>
              <a:t>Span-level tracing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3B8E22-44EE-BE2F-D2E8-778C29405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368" y="4115484"/>
            <a:ext cx="4931188" cy="155882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A436FC0-7C53-C764-A753-C633E63A60F6}"/>
              </a:ext>
            </a:extLst>
          </p:cNvPr>
          <p:cNvSpPr/>
          <p:nvPr/>
        </p:nvSpPr>
        <p:spPr>
          <a:xfrm>
            <a:off x="7554999" y="3396885"/>
            <a:ext cx="164750" cy="1647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A61F9DB-9AE7-93E0-1C08-B61D8130DAC8}"/>
              </a:ext>
            </a:extLst>
          </p:cNvPr>
          <p:cNvSpPr/>
          <p:nvPr/>
        </p:nvSpPr>
        <p:spPr>
          <a:xfrm>
            <a:off x="8688450" y="3420363"/>
            <a:ext cx="164750" cy="1647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072DC60-A39D-7B8E-B74A-953115036505}"/>
              </a:ext>
            </a:extLst>
          </p:cNvPr>
          <p:cNvSpPr/>
          <p:nvPr/>
        </p:nvSpPr>
        <p:spPr>
          <a:xfrm>
            <a:off x="7248283" y="3396885"/>
            <a:ext cx="164750" cy="1647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3642733-FE17-C8BF-92A2-DB0C2E7773BA}"/>
              </a:ext>
            </a:extLst>
          </p:cNvPr>
          <p:cNvSpPr/>
          <p:nvPr/>
        </p:nvSpPr>
        <p:spPr>
          <a:xfrm>
            <a:off x="9262140" y="3420363"/>
            <a:ext cx="164750" cy="1647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EAEA387-7F5F-DBB2-1517-4E282CAA63DC}"/>
              </a:ext>
            </a:extLst>
          </p:cNvPr>
          <p:cNvSpPr/>
          <p:nvPr/>
        </p:nvSpPr>
        <p:spPr>
          <a:xfrm>
            <a:off x="8975295" y="3416092"/>
            <a:ext cx="164750" cy="1647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DBA97A6-FD5C-A8F5-163C-DBB32F535ED3}"/>
              </a:ext>
            </a:extLst>
          </p:cNvPr>
          <p:cNvSpPr/>
          <p:nvPr/>
        </p:nvSpPr>
        <p:spPr>
          <a:xfrm>
            <a:off x="7762528" y="3176349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 descr="Blockchain with solid fill">
            <a:extLst>
              <a:ext uri="{FF2B5EF4-FFF2-40B4-BE49-F238E27FC236}">
                <a16:creationId xmlns:a16="http://schemas.microsoft.com/office/drawing/2014/main" id="{4C3AACD6-21D3-4780-3657-66C91849A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65894" y="3267789"/>
            <a:ext cx="457200" cy="457200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CBC5AFD-7D66-426C-B55E-662C5840FBC5}"/>
              </a:ext>
            </a:extLst>
          </p:cNvPr>
          <p:cNvSpPr/>
          <p:nvPr/>
        </p:nvSpPr>
        <p:spPr>
          <a:xfrm>
            <a:off x="9469582" y="3175589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 descr="Database with solid fill">
            <a:extLst>
              <a:ext uri="{FF2B5EF4-FFF2-40B4-BE49-F238E27FC236}">
                <a16:creationId xmlns:a16="http://schemas.microsoft.com/office/drawing/2014/main" id="{C243D0D0-9BC0-2D3E-AA50-2EB22D68EF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61021" y="3267235"/>
            <a:ext cx="457200" cy="457200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13CCEC6-5C91-35DA-0CE5-154DE9643514}"/>
              </a:ext>
            </a:extLst>
          </p:cNvPr>
          <p:cNvSpPr/>
          <p:nvPr/>
        </p:nvSpPr>
        <p:spPr>
          <a:xfrm>
            <a:off x="10986409" y="3170978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 descr="Gears with solid fill">
            <a:extLst>
              <a:ext uri="{FF2B5EF4-FFF2-40B4-BE49-F238E27FC236}">
                <a16:creationId xmlns:a16="http://schemas.microsoft.com/office/drawing/2014/main" id="{B99FC50A-23A5-4E47-4089-FE278ED40A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90916" y="3296966"/>
            <a:ext cx="431065" cy="431065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31B6131-4F65-F8BE-806F-5E8BAC77482E}"/>
              </a:ext>
            </a:extLst>
          </p:cNvPr>
          <p:cNvSpPr/>
          <p:nvPr/>
        </p:nvSpPr>
        <p:spPr>
          <a:xfrm>
            <a:off x="10254770" y="3406074"/>
            <a:ext cx="164750" cy="1647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0CDEB62-ED02-3F9D-5945-2292EDD97C06}"/>
              </a:ext>
            </a:extLst>
          </p:cNvPr>
          <p:cNvSpPr/>
          <p:nvPr/>
        </p:nvSpPr>
        <p:spPr>
          <a:xfrm>
            <a:off x="10777496" y="3406496"/>
            <a:ext cx="164750" cy="1647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2910063-1CDF-D243-0C13-E78CC9EF9919}"/>
              </a:ext>
            </a:extLst>
          </p:cNvPr>
          <p:cNvSpPr/>
          <p:nvPr/>
        </p:nvSpPr>
        <p:spPr>
          <a:xfrm>
            <a:off x="10516133" y="3407508"/>
            <a:ext cx="164750" cy="1647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940D11F-64F6-705A-0460-CB8CEDE0A2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6669" y="5390893"/>
            <a:ext cx="4657508" cy="148132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BD82E3C-76E3-48F9-9C65-9EE6D1505395}"/>
              </a:ext>
            </a:extLst>
          </p:cNvPr>
          <p:cNvSpPr txBox="1"/>
          <p:nvPr/>
        </p:nvSpPr>
        <p:spPr>
          <a:xfrm>
            <a:off x="4468041" y="3226355"/>
            <a:ext cx="2345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Gill Sans MT" panose="020B0502020104020203" pitchFamily="34" charset="77"/>
              </a:rPr>
              <a:t>Span-level tracing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240F5E-79EB-8C31-EF14-89A2F87D305A}"/>
              </a:ext>
            </a:extLst>
          </p:cNvPr>
          <p:cNvSpPr txBox="1"/>
          <p:nvPr/>
        </p:nvSpPr>
        <p:spPr>
          <a:xfrm>
            <a:off x="4464460" y="5105491"/>
            <a:ext cx="2507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Gill Sans MT" panose="020B0502020104020203" pitchFamily="34" charset="77"/>
              </a:rPr>
              <a:t>End-to-end tracing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4D125C1-AFE0-489A-1B61-BAD5A2831CE9}"/>
              </a:ext>
            </a:extLst>
          </p:cNvPr>
          <p:cNvSpPr/>
          <p:nvPr/>
        </p:nvSpPr>
        <p:spPr>
          <a:xfrm>
            <a:off x="7022814" y="2789606"/>
            <a:ext cx="4911171" cy="1284452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B2F9696-1E64-DDB1-88A1-73890AFC35A0}"/>
              </a:ext>
            </a:extLst>
          </p:cNvPr>
          <p:cNvSpPr/>
          <p:nvPr/>
        </p:nvSpPr>
        <p:spPr>
          <a:xfrm>
            <a:off x="7038898" y="4230222"/>
            <a:ext cx="4911171" cy="2586352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96B29F69-2843-C063-DDBA-CE67206A9597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5646158" y="1778416"/>
            <a:ext cx="1395827" cy="523662"/>
          </a:xfrm>
          <a:prstGeom prst="curvedConnector3">
            <a:avLst>
              <a:gd name="adj1" fmla="val 50000"/>
            </a:avLst>
          </a:prstGeom>
          <a:ln w="57150">
            <a:solidFill>
              <a:srgbClr val="C00000">
                <a:alpha val="8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5592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20" grpId="0" animBg="1"/>
      <p:bldP spid="23" grpId="0" animBg="1"/>
      <p:bldP spid="26" grpId="0" animBg="1"/>
      <p:bldP spid="32" grpId="0" animBg="1"/>
      <p:bldP spid="33" grpId="0" animBg="1"/>
      <p:bldP spid="36" grpId="0"/>
      <p:bldP spid="37" grpId="0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roup 342">
            <a:extLst>
              <a:ext uri="{FF2B5EF4-FFF2-40B4-BE49-F238E27FC236}">
                <a16:creationId xmlns:a16="http://schemas.microsoft.com/office/drawing/2014/main" id="{2CD9C463-5C06-CA3F-267F-47A2BD41B521}"/>
              </a:ext>
            </a:extLst>
          </p:cNvPr>
          <p:cNvGrpSpPr/>
          <p:nvPr/>
        </p:nvGrpSpPr>
        <p:grpSpPr>
          <a:xfrm>
            <a:off x="3149575" y="1666409"/>
            <a:ext cx="7169058" cy="4090285"/>
            <a:chOff x="3149575" y="1666409"/>
            <a:chExt cx="7169058" cy="4090285"/>
          </a:xfrm>
        </p:grpSpPr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C32F8AD-00B6-B9E9-09C3-2C0E1EB417E9}"/>
                </a:ext>
              </a:extLst>
            </p:cNvPr>
            <p:cNvSpPr/>
            <p:nvPr/>
          </p:nvSpPr>
          <p:spPr>
            <a:xfrm>
              <a:off x="5190439" y="4230961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52B56FE3-748E-62C1-D64F-2F1638F3BFA8}"/>
                </a:ext>
              </a:extLst>
            </p:cNvPr>
            <p:cNvSpPr/>
            <p:nvPr/>
          </p:nvSpPr>
          <p:spPr>
            <a:xfrm>
              <a:off x="5175623" y="2212572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9B3DF8C0-7A7B-606A-16C7-961C7A5AD62B}"/>
                </a:ext>
              </a:extLst>
            </p:cNvPr>
            <p:cNvSpPr/>
            <p:nvPr/>
          </p:nvSpPr>
          <p:spPr>
            <a:xfrm>
              <a:off x="7162854" y="1666409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0" name="Graphic 109" descr="Gears with solid fill">
              <a:extLst>
                <a:ext uri="{FF2B5EF4-FFF2-40B4-BE49-F238E27FC236}">
                  <a16:creationId xmlns:a16="http://schemas.microsoft.com/office/drawing/2014/main" id="{C441B5FD-07DE-A2C1-8395-AB0F8B517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64042" y="5023016"/>
              <a:ext cx="431065" cy="431065"/>
            </a:xfrm>
            <a:prstGeom prst="rect">
              <a:avLst/>
            </a:prstGeom>
          </p:spPr>
        </p:pic>
        <p:pic>
          <p:nvPicPr>
            <p:cNvPr id="111" name="Graphic 110" descr="Gears with solid fill">
              <a:extLst>
                <a:ext uri="{FF2B5EF4-FFF2-40B4-BE49-F238E27FC236}">
                  <a16:creationId xmlns:a16="http://schemas.microsoft.com/office/drawing/2014/main" id="{C2F07670-C041-9BDB-424F-2A57DC8EA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67361" y="1792397"/>
              <a:ext cx="431065" cy="431065"/>
            </a:xfrm>
            <a:prstGeom prst="rect">
              <a:avLst/>
            </a:prstGeom>
          </p:spPr>
        </p:pic>
        <p:pic>
          <p:nvPicPr>
            <p:cNvPr id="117" name="Graphic 116" descr="Morse Code with solid fill">
              <a:extLst>
                <a:ext uri="{FF2B5EF4-FFF2-40B4-BE49-F238E27FC236}">
                  <a16:creationId xmlns:a16="http://schemas.microsoft.com/office/drawing/2014/main" id="{988CD8DF-A63D-A58C-5B7F-83F60540D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72051" y="4335467"/>
              <a:ext cx="457200" cy="457200"/>
            </a:xfrm>
            <a:prstGeom prst="rect">
              <a:avLst/>
            </a:prstGeom>
          </p:spPr>
        </p:pic>
        <p:pic>
          <p:nvPicPr>
            <p:cNvPr id="118" name="Graphic 117" descr="Blockchain with solid fill">
              <a:extLst>
                <a:ext uri="{FF2B5EF4-FFF2-40B4-BE49-F238E27FC236}">
                  <a16:creationId xmlns:a16="http://schemas.microsoft.com/office/drawing/2014/main" id="{43AC465D-67EE-DA13-9D0C-B501E7778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78989" y="2304012"/>
              <a:ext cx="457200" cy="457200"/>
            </a:xfrm>
            <a:prstGeom prst="rect">
              <a:avLst/>
            </a:prstGeom>
          </p:spPr>
        </p:pic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5B54C275-67A4-2448-7A98-9A428F8C1B63}"/>
                </a:ext>
              </a:extLst>
            </p:cNvPr>
            <p:cNvSpPr/>
            <p:nvPr/>
          </p:nvSpPr>
          <p:spPr>
            <a:xfrm>
              <a:off x="7064425" y="4935288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" name="Graphic 119" descr="Gears with solid fill">
              <a:extLst>
                <a:ext uri="{FF2B5EF4-FFF2-40B4-BE49-F238E27FC236}">
                  <a16:creationId xmlns:a16="http://schemas.microsoft.com/office/drawing/2014/main" id="{AE9D814D-F138-B798-CA2E-ED10B40FA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74856" y="5037482"/>
              <a:ext cx="431065" cy="431065"/>
            </a:xfrm>
            <a:prstGeom prst="rect">
              <a:avLst/>
            </a:prstGeom>
          </p:spPr>
        </p:pic>
        <p:sp>
          <p:nvSpPr>
            <p:cNvPr id="121" name="Rounded Rectangle 120">
              <a:extLst>
                <a:ext uri="{FF2B5EF4-FFF2-40B4-BE49-F238E27FC236}">
                  <a16:creationId xmlns:a16="http://schemas.microsoft.com/office/drawing/2014/main" id="{B715481F-899B-02C4-2D88-FF548FEA72A8}"/>
                </a:ext>
              </a:extLst>
            </p:cNvPr>
            <p:cNvSpPr/>
            <p:nvPr/>
          </p:nvSpPr>
          <p:spPr>
            <a:xfrm>
              <a:off x="7464439" y="5116614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" name="Graphic 121" descr="Gears with solid fill">
              <a:extLst>
                <a:ext uri="{FF2B5EF4-FFF2-40B4-BE49-F238E27FC236}">
                  <a16:creationId xmlns:a16="http://schemas.microsoft.com/office/drawing/2014/main" id="{650018DB-1592-6D9C-2D5D-1EDE256A6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584239" y="5226854"/>
              <a:ext cx="431065" cy="431065"/>
            </a:xfrm>
            <a:prstGeom prst="rect">
              <a:avLst/>
            </a:prstGeom>
          </p:spPr>
        </p:pic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CB822560-E9DD-D058-565C-E6E84CFFA7B4}"/>
                </a:ext>
              </a:extLst>
            </p:cNvPr>
            <p:cNvSpPr/>
            <p:nvPr/>
          </p:nvSpPr>
          <p:spPr>
            <a:xfrm>
              <a:off x="7148719" y="3365959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Graphic 123" descr="Database with solid fill">
              <a:extLst>
                <a:ext uri="{FF2B5EF4-FFF2-40B4-BE49-F238E27FC236}">
                  <a16:creationId xmlns:a16="http://schemas.microsoft.com/office/drawing/2014/main" id="{D619D72B-75AA-C9FB-6417-AEAD9FB8B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237907" y="3470465"/>
              <a:ext cx="457200" cy="457200"/>
            </a:xfrm>
            <a:prstGeom prst="rect">
              <a:avLst/>
            </a:prstGeom>
          </p:spPr>
        </p:pic>
        <p:sp>
          <p:nvSpPr>
            <p:cNvPr id="125" name="Rounded Rectangle 124">
              <a:extLst>
                <a:ext uri="{FF2B5EF4-FFF2-40B4-BE49-F238E27FC236}">
                  <a16:creationId xmlns:a16="http://schemas.microsoft.com/office/drawing/2014/main" id="{73F4555F-BB21-38CD-CD83-DD4212C78F0B}"/>
                </a:ext>
              </a:extLst>
            </p:cNvPr>
            <p:cNvSpPr/>
            <p:nvPr/>
          </p:nvSpPr>
          <p:spPr>
            <a:xfrm>
              <a:off x="7456254" y="3661181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6" name="Graphic 125" descr="Database with solid fill">
              <a:extLst>
                <a:ext uri="{FF2B5EF4-FFF2-40B4-BE49-F238E27FC236}">
                  <a16:creationId xmlns:a16="http://schemas.microsoft.com/office/drawing/2014/main" id="{C4819815-9F9C-BD26-2F37-5DAB5DBA8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545442" y="3765687"/>
              <a:ext cx="457200" cy="457200"/>
            </a:xfrm>
            <a:prstGeom prst="rect">
              <a:avLst/>
            </a:prstGeom>
          </p:spPr>
        </p:pic>
        <p:sp>
          <p:nvSpPr>
            <p:cNvPr id="127" name="Rounded Rectangle 126">
              <a:extLst>
                <a:ext uri="{FF2B5EF4-FFF2-40B4-BE49-F238E27FC236}">
                  <a16:creationId xmlns:a16="http://schemas.microsoft.com/office/drawing/2014/main" id="{0819E90B-B19D-709C-EF17-09D19234553C}"/>
                </a:ext>
              </a:extLst>
            </p:cNvPr>
            <p:cNvSpPr/>
            <p:nvPr/>
          </p:nvSpPr>
          <p:spPr>
            <a:xfrm>
              <a:off x="7856268" y="3842507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8" name="Graphic 127" descr="Database with solid fill">
              <a:extLst>
                <a:ext uri="{FF2B5EF4-FFF2-40B4-BE49-F238E27FC236}">
                  <a16:creationId xmlns:a16="http://schemas.microsoft.com/office/drawing/2014/main" id="{83AEEBDE-2C6D-8915-705C-BECDACDED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947707" y="3934153"/>
              <a:ext cx="457200" cy="457200"/>
            </a:xfrm>
            <a:prstGeom prst="rect">
              <a:avLst/>
            </a:prstGeom>
          </p:spPr>
        </p:pic>
        <p:sp>
          <p:nvSpPr>
            <p:cNvPr id="129" name="Rounded Rectangle 128">
              <a:extLst>
                <a:ext uri="{FF2B5EF4-FFF2-40B4-BE49-F238E27FC236}">
                  <a16:creationId xmlns:a16="http://schemas.microsoft.com/office/drawing/2014/main" id="{E947726D-D75E-5CE1-4784-C93FA7F48680}"/>
                </a:ext>
              </a:extLst>
            </p:cNvPr>
            <p:cNvSpPr/>
            <p:nvPr/>
          </p:nvSpPr>
          <p:spPr>
            <a:xfrm>
              <a:off x="9287369" y="4339863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0" name="Graphic 129" descr="Gears with solid fill">
              <a:extLst>
                <a:ext uri="{FF2B5EF4-FFF2-40B4-BE49-F238E27FC236}">
                  <a16:creationId xmlns:a16="http://schemas.microsoft.com/office/drawing/2014/main" id="{463AA48A-C35A-BF6E-8F99-DA62C0160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91876" y="4465851"/>
              <a:ext cx="431065" cy="431065"/>
            </a:xfrm>
            <a:prstGeom prst="rect">
              <a:avLst/>
            </a:prstGeom>
          </p:spPr>
        </p:pic>
        <p:cxnSp>
          <p:nvCxnSpPr>
            <p:cNvPr id="132" name="Curved Connector 131">
              <a:extLst>
                <a:ext uri="{FF2B5EF4-FFF2-40B4-BE49-F238E27FC236}">
                  <a16:creationId xmlns:a16="http://schemas.microsoft.com/office/drawing/2014/main" id="{0162283D-D1CE-9010-1742-62FFF4CBF329}"/>
                </a:ext>
              </a:extLst>
            </p:cNvPr>
            <p:cNvCxnSpPr>
              <a:cxnSpLocks/>
              <a:stCxn id="99" idx="1"/>
            </p:cNvCxnSpPr>
            <p:nvPr/>
          </p:nvCxnSpPr>
          <p:spPr>
            <a:xfrm rot="10800000" flipV="1">
              <a:off x="3149575" y="2532611"/>
              <a:ext cx="2026048" cy="1219693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urved Connector 132">
              <a:extLst>
                <a:ext uri="{FF2B5EF4-FFF2-40B4-BE49-F238E27FC236}">
                  <a16:creationId xmlns:a16="http://schemas.microsoft.com/office/drawing/2014/main" id="{8ED1C796-4D49-1072-0C13-32B1B97FAFD3}"/>
                </a:ext>
              </a:extLst>
            </p:cNvPr>
            <p:cNvCxnSpPr>
              <a:cxnSpLocks/>
              <a:stCxn id="97" idx="1"/>
            </p:cNvCxnSpPr>
            <p:nvPr/>
          </p:nvCxnSpPr>
          <p:spPr>
            <a:xfrm rot="10800000">
              <a:off x="3149575" y="3752305"/>
              <a:ext cx="2040864" cy="79869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urved Connector 133">
              <a:extLst>
                <a:ext uri="{FF2B5EF4-FFF2-40B4-BE49-F238E27FC236}">
                  <a16:creationId xmlns:a16="http://schemas.microsoft.com/office/drawing/2014/main" id="{51E6C929-4DEE-14C1-1601-BA30927B2464}"/>
                </a:ext>
              </a:extLst>
            </p:cNvPr>
            <p:cNvCxnSpPr>
              <a:cxnSpLocks/>
              <a:stCxn id="104" idx="1"/>
            </p:cNvCxnSpPr>
            <p:nvPr/>
          </p:nvCxnSpPr>
          <p:spPr>
            <a:xfrm rot="10800000" flipV="1">
              <a:off x="5840016" y="1986449"/>
              <a:ext cx="1322838" cy="722354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urved Connector 134">
              <a:extLst>
                <a:ext uri="{FF2B5EF4-FFF2-40B4-BE49-F238E27FC236}">
                  <a16:creationId xmlns:a16="http://schemas.microsoft.com/office/drawing/2014/main" id="{2B681B8B-BC55-FCD0-3A9C-F5E7A580989C}"/>
                </a:ext>
              </a:extLst>
            </p:cNvPr>
            <p:cNvCxnSpPr>
              <a:cxnSpLocks/>
              <a:stCxn id="123" idx="1"/>
              <a:endCxn id="99" idx="3"/>
            </p:cNvCxnSpPr>
            <p:nvPr/>
          </p:nvCxnSpPr>
          <p:spPr>
            <a:xfrm rot="10800000">
              <a:off x="5815703" y="2532613"/>
              <a:ext cx="1333016" cy="115338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urved Connector 135">
              <a:extLst>
                <a:ext uri="{FF2B5EF4-FFF2-40B4-BE49-F238E27FC236}">
                  <a16:creationId xmlns:a16="http://schemas.microsoft.com/office/drawing/2014/main" id="{B2A8BCE7-F0E1-1A27-ECC9-E770D8682AE0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840016" y="3839383"/>
              <a:ext cx="1308702" cy="49710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urved Connector 136">
              <a:extLst>
                <a:ext uri="{FF2B5EF4-FFF2-40B4-BE49-F238E27FC236}">
                  <a16:creationId xmlns:a16="http://schemas.microsoft.com/office/drawing/2014/main" id="{AE212536-3D44-D4C8-E454-81E48AFF8FB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840016" y="4568798"/>
              <a:ext cx="1307578" cy="61488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urved Connector 138">
              <a:extLst>
                <a:ext uri="{FF2B5EF4-FFF2-40B4-BE49-F238E27FC236}">
                  <a16:creationId xmlns:a16="http://schemas.microsoft.com/office/drawing/2014/main" id="{F3B47F01-1752-A63F-0E11-A86351380906}"/>
                </a:ext>
              </a:extLst>
            </p:cNvPr>
            <p:cNvCxnSpPr>
              <a:cxnSpLocks/>
              <a:endCxn id="104" idx="3"/>
            </p:cNvCxnSpPr>
            <p:nvPr/>
          </p:nvCxnSpPr>
          <p:spPr>
            <a:xfrm rot="10800000">
              <a:off x="7802935" y="1986449"/>
              <a:ext cx="1461641" cy="686934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urved Connector 139">
              <a:extLst>
                <a:ext uri="{FF2B5EF4-FFF2-40B4-BE49-F238E27FC236}">
                  <a16:creationId xmlns:a16="http://schemas.microsoft.com/office/drawing/2014/main" id="{A2F91242-5050-3331-9D79-847E98984B59}"/>
                </a:ext>
              </a:extLst>
            </p:cNvPr>
            <p:cNvCxnSpPr>
              <a:cxnSpLocks/>
              <a:stCxn id="129" idx="1"/>
            </p:cNvCxnSpPr>
            <p:nvPr/>
          </p:nvCxnSpPr>
          <p:spPr>
            <a:xfrm rot="10800000" flipV="1">
              <a:off x="7802937" y="4659903"/>
              <a:ext cx="1484433" cy="57864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ounded Rectangle 140">
              <a:extLst>
                <a:ext uri="{FF2B5EF4-FFF2-40B4-BE49-F238E27FC236}">
                  <a16:creationId xmlns:a16="http://schemas.microsoft.com/office/drawing/2014/main" id="{0CB979B4-F064-7421-8E41-D8BF8E4C4A7B}"/>
                </a:ext>
              </a:extLst>
            </p:cNvPr>
            <p:cNvSpPr/>
            <p:nvPr/>
          </p:nvSpPr>
          <p:spPr>
            <a:xfrm>
              <a:off x="9278539" y="2416334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2" name="Graphic 141" descr="Gears with solid fill">
              <a:extLst>
                <a:ext uri="{FF2B5EF4-FFF2-40B4-BE49-F238E27FC236}">
                  <a16:creationId xmlns:a16="http://schemas.microsoft.com/office/drawing/2014/main" id="{66E58ADD-F6DF-5A24-9370-A8E874764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88970" y="2518528"/>
              <a:ext cx="431065" cy="431065"/>
            </a:xfrm>
            <a:prstGeom prst="rect">
              <a:avLst/>
            </a:prstGeom>
          </p:spPr>
        </p:pic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1ECBB4BB-ADB4-6180-BB89-EC2D6FB06589}"/>
                </a:ext>
              </a:extLst>
            </p:cNvPr>
            <p:cNvSpPr/>
            <p:nvPr/>
          </p:nvSpPr>
          <p:spPr>
            <a:xfrm>
              <a:off x="9678553" y="2597660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4" name="Graphic 143" descr="Gears with solid fill">
              <a:extLst>
                <a:ext uri="{FF2B5EF4-FFF2-40B4-BE49-F238E27FC236}">
                  <a16:creationId xmlns:a16="http://schemas.microsoft.com/office/drawing/2014/main" id="{32750418-5467-D694-153D-AF48764E8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98353" y="2707900"/>
              <a:ext cx="431065" cy="431065"/>
            </a:xfrm>
            <a:prstGeom prst="rect">
              <a:avLst/>
            </a:prstGeom>
          </p:spPr>
        </p:pic>
        <p:cxnSp>
          <p:nvCxnSpPr>
            <p:cNvPr id="138" name="Curved Connector 137">
              <a:extLst>
                <a:ext uri="{FF2B5EF4-FFF2-40B4-BE49-F238E27FC236}">
                  <a16:creationId xmlns:a16="http://schemas.microsoft.com/office/drawing/2014/main" id="{1220B804-DBC7-70CD-70A2-0CA10F014D66}"/>
                </a:ext>
              </a:extLst>
            </p:cNvPr>
            <p:cNvCxnSpPr>
              <a:cxnSpLocks/>
              <a:stCxn id="143" idx="1"/>
              <a:endCxn id="127" idx="3"/>
            </p:cNvCxnSpPr>
            <p:nvPr/>
          </p:nvCxnSpPr>
          <p:spPr>
            <a:xfrm rot="10800000" flipV="1">
              <a:off x="8496349" y="2917699"/>
              <a:ext cx="1182205" cy="1244847"/>
            </a:xfrm>
            <a:prstGeom prst="curvedConnector3">
              <a:avLst>
                <a:gd name="adj1" fmla="val 43554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39B5788E-04F1-AFA9-C8C8-937C03C189A9}"/>
              </a:ext>
            </a:extLst>
          </p:cNvPr>
          <p:cNvGrpSpPr/>
          <p:nvPr/>
        </p:nvGrpSpPr>
        <p:grpSpPr>
          <a:xfrm>
            <a:off x="1962180" y="3132539"/>
            <a:ext cx="1210158" cy="1910599"/>
            <a:chOff x="1744665" y="3132538"/>
            <a:chExt cx="1607118" cy="2185375"/>
          </a:xfrm>
        </p:grpSpPr>
        <p:sp>
          <p:nvSpPr>
            <p:cNvPr id="330" name="Preparation 329">
              <a:extLst>
                <a:ext uri="{FF2B5EF4-FFF2-40B4-BE49-F238E27FC236}">
                  <a16:creationId xmlns:a16="http://schemas.microsoft.com/office/drawing/2014/main" id="{FF373E7E-031C-AB65-6C96-E553504BA9D0}"/>
                </a:ext>
              </a:extLst>
            </p:cNvPr>
            <p:cNvSpPr/>
            <p:nvPr/>
          </p:nvSpPr>
          <p:spPr>
            <a:xfrm>
              <a:off x="1744665" y="3132538"/>
              <a:ext cx="1576888" cy="1417800"/>
            </a:xfrm>
            <a:prstGeom prst="flowChartPreparation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AA5C00B7-6DFE-F778-1CE5-FBD2AD087D1F}"/>
                </a:ext>
              </a:extLst>
            </p:cNvPr>
            <p:cNvSpPr txBox="1"/>
            <p:nvPr/>
          </p:nvSpPr>
          <p:spPr>
            <a:xfrm>
              <a:off x="1744665" y="4578629"/>
              <a:ext cx="1607118" cy="7392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/>
                <a:t>API</a:t>
              </a:r>
            </a:p>
            <a:p>
              <a:pPr algn="ctr"/>
              <a:r>
                <a:rPr lang="en-US" sz="1800" b="1"/>
                <a:t>Gateway</a:t>
              </a:r>
            </a:p>
          </p:txBody>
        </p:sp>
      </p:grpSp>
      <p:sp>
        <p:nvSpPr>
          <p:cNvPr id="238" name="Rounded Rectangle 237">
            <a:extLst>
              <a:ext uri="{FF2B5EF4-FFF2-40B4-BE49-F238E27FC236}">
                <a16:creationId xmlns:a16="http://schemas.microsoft.com/office/drawing/2014/main" id="{32103E6C-96FC-FC3D-5CF1-CE1DAF99EF5C}"/>
              </a:ext>
            </a:extLst>
          </p:cNvPr>
          <p:cNvSpPr/>
          <p:nvPr/>
        </p:nvSpPr>
        <p:spPr>
          <a:xfrm>
            <a:off x="1097927" y="1438555"/>
            <a:ext cx="10392810" cy="4780688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ounded Rectangle 332">
            <a:extLst>
              <a:ext uri="{FF2B5EF4-FFF2-40B4-BE49-F238E27FC236}">
                <a16:creationId xmlns:a16="http://schemas.microsoft.com/office/drawing/2014/main" id="{5D5114FE-5FA0-2630-B992-7FCE49AAB3ED}"/>
              </a:ext>
            </a:extLst>
          </p:cNvPr>
          <p:cNvSpPr/>
          <p:nvPr/>
        </p:nvSpPr>
        <p:spPr>
          <a:xfrm>
            <a:off x="3457039" y="2624698"/>
            <a:ext cx="365760" cy="36576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ounded Rectangle 334">
            <a:extLst>
              <a:ext uri="{FF2B5EF4-FFF2-40B4-BE49-F238E27FC236}">
                <a16:creationId xmlns:a16="http://schemas.microsoft.com/office/drawing/2014/main" id="{61867197-6731-89B3-F9F0-778E24CDC049}"/>
              </a:ext>
            </a:extLst>
          </p:cNvPr>
          <p:cNvSpPr/>
          <p:nvPr/>
        </p:nvSpPr>
        <p:spPr>
          <a:xfrm>
            <a:off x="3687686" y="3197339"/>
            <a:ext cx="365760" cy="36576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ounded Rectangle 337">
            <a:extLst>
              <a:ext uri="{FF2B5EF4-FFF2-40B4-BE49-F238E27FC236}">
                <a16:creationId xmlns:a16="http://schemas.microsoft.com/office/drawing/2014/main" id="{E0CB2FD1-EE66-4BE3-7962-F1FE9F4CA53A}"/>
              </a:ext>
            </a:extLst>
          </p:cNvPr>
          <p:cNvSpPr/>
          <p:nvPr/>
        </p:nvSpPr>
        <p:spPr>
          <a:xfrm>
            <a:off x="1015756" y="4009527"/>
            <a:ext cx="365760" cy="36576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7" name="Straight Arrow Connector 326">
            <a:extLst>
              <a:ext uri="{FF2B5EF4-FFF2-40B4-BE49-F238E27FC236}">
                <a16:creationId xmlns:a16="http://schemas.microsoft.com/office/drawing/2014/main" id="{420D2731-11B7-00F7-B914-8D102EB3009E}"/>
              </a:ext>
            </a:extLst>
          </p:cNvPr>
          <p:cNvCxnSpPr>
            <a:cxnSpLocks/>
          </p:cNvCxnSpPr>
          <p:nvPr/>
        </p:nvCxnSpPr>
        <p:spPr>
          <a:xfrm flipV="1">
            <a:off x="1381516" y="3380219"/>
            <a:ext cx="2306170" cy="195437"/>
          </a:xfrm>
          <a:prstGeom prst="straightConnector1">
            <a:avLst/>
          </a:prstGeom>
          <a:ln w="85725">
            <a:solidFill>
              <a:srgbClr val="C00000">
                <a:alpha val="62000"/>
              </a:srgb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5A1AC07C-8501-406F-A8ED-90FB8555A1BB}"/>
              </a:ext>
            </a:extLst>
          </p:cNvPr>
          <p:cNvCxnSpPr>
            <a:cxnSpLocks/>
            <a:stCxn id="338" idx="3"/>
          </p:cNvCxnSpPr>
          <p:nvPr/>
        </p:nvCxnSpPr>
        <p:spPr>
          <a:xfrm flipV="1">
            <a:off x="1381516" y="2807578"/>
            <a:ext cx="2075523" cy="1384829"/>
          </a:xfrm>
          <a:prstGeom prst="straightConnector1">
            <a:avLst/>
          </a:prstGeom>
          <a:ln w="85725">
            <a:solidFill>
              <a:srgbClr val="C00000">
                <a:alpha val="62000"/>
              </a:srgb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>
            <a:extLst>
              <a:ext uri="{FF2B5EF4-FFF2-40B4-BE49-F238E27FC236}">
                <a16:creationId xmlns:a16="http://schemas.microsoft.com/office/drawing/2014/main" id="{7828DCEE-01E8-A3CE-F022-AB6B79E53F4F}"/>
              </a:ext>
            </a:extLst>
          </p:cNvPr>
          <p:cNvCxnSpPr>
            <a:cxnSpLocks/>
            <a:stCxn id="381" idx="3"/>
            <a:endCxn id="384" idx="1"/>
          </p:cNvCxnSpPr>
          <p:nvPr/>
        </p:nvCxnSpPr>
        <p:spPr>
          <a:xfrm>
            <a:off x="4876964" y="2428170"/>
            <a:ext cx="1263533" cy="33434"/>
          </a:xfrm>
          <a:prstGeom prst="straightConnector1">
            <a:avLst/>
          </a:prstGeom>
          <a:solidFill>
            <a:srgbClr val="002060"/>
          </a:solidFill>
          <a:ln w="85725">
            <a:solidFill>
              <a:srgbClr val="C00000">
                <a:alpha val="62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Rounded Rectangle 380">
            <a:extLst>
              <a:ext uri="{FF2B5EF4-FFF2-40B4-BE49-F238E27FC236}">
                <a16:creationId xmlns:a16="http://schemas.microsoft.com/office/drawing/2014/main" id="{0581418A-9706-BA83-48B6-600FE3BB2B8E}"/>
              </a:ext>
            </a:extLst>
          </p:cNvPr>
          <p:cNvSpPr/>
          <p:nvPr/>
        </p:nvSpPr>
        <p:spPr>
          <a:xfrm>
            <a:off x="4712214" y="2345795"/>
            <a:ext cx="164750" cy="164750"/>
          </a:xfrm>
          <a:prstGeom prst="roundRect">
            <a:avLst/>
          </a:prstGeom>
          <a:solidFill>
            <a:srgbClr val="00206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ounded Rectangle 381">
            <a:extLst>
              <a:ext uri="{FF2B5EF4-FFF2-40B4-BE49-F238E27FC236}">
                <a16:creationId xmlns:a16="http://schemas.microsoft.com/office/drawing/2014/main" id="{D4213060-7FBC-6A7B-F2B0-134C25A38720}"/>
              </a:ext>
            </a:extLst>
          </p:cNvPr>
          <p:cNvSpPr/>
          <p:nvPr/>
        </p:nvSpPr>
        <p:spPr>
          <a:xfrm>
            <a:off x="6146583" y="2022579"/>
            <a:ext cx="164750" cy="16475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Rounded Rectangle 382">
            <a:extLst>
              <a:ext uri="{FF2B5EF4-FFF2-40B4-BE49-F238E27FC236}">
                <a16:creationId xmlns:a16="http://schemas.microsoft.com/office/drawing/2014/main" id="{F1480DFF-D78D-8891-B480-7AA4E3BB35F2}"/>
              </a:ext>
            </a:extLst>
          </p:cNvPr>
          <p:cNvSpPr/>
          <p:nvPr/>
        </p:nvSpPr>
        <p:spPr>
          <a:xfrm>
            <a:off x="4832017" y="2740175"/>
            <a:ext cx="164750" cy="164750"/>
          </a:xfrm>
          <a:prstGeom prst="roundRect">
            <a:avLst/>
          </a:prstGeom>
          <a:solidFill>
            <a:srgbClr val="00206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Rounded Rectangle 383">
            <a:extLst>
              <a:ext uri="{FF2B5EF4-FFF2-40B4-BE49-F238E27FC236}">
                <a16:creationId xmlns:a16="http://schemas.microsoft.com/office/drawing/2014/main" id="{99201D14-372B-8D1F-2660-9A4D37D0F8CE}"/>
              </a:ext>
            </a:extLst>
          </p:cNvPr>
          <p:cNvSpPr/>
          <p:nvPr/>
        </p:nvSpPr>
        <p:spPr>
          <a:xfrm>
            <a:off x="6140497" y="2379229"/>
            <a:ext cx="164750" cy="16475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6" name="Straight Arrow Connector 385">
            <a:extLst>
              <a:ext uri="{FF2B5EF4-FFF2-40B4-BE49-F238E27FC236}">
                <a16:creationId xmlns:a16="http://schemas.microsoft.com/office/drawing/2014/main" id="{239CD2C2-6E2E-D021-0599-5E1FB1A452B0}"/>
              </a:ext>
            </a:extLst>
          </p:cNvPr>
          <p:cNvCxnSpPr>
            <a:cxnSpLocks/>
            <a:stCxn id="383" idx="3"/>
            <a:endCxn id="382" idx="1"/>
          </p:cNvCxnSpPr>
          <p:nvPr/>
        </p:nvCxnSpPr>
        <p:spPr>
          <a:xfrm flipV="1">
            <a:off x="4996767" y="2104954"/>
            <a:ext cx="1149816" cy="717596"/>
          </a:xfrm>
          <a:prstGeom prst="straightConnector1">
            <a:avLst/>
          </a:prstGeom>
          <a:solidFill>
            <a:srgbClr val="002060"/>
          </a:solidFill>
          <a:ln w="85725">
            <a:solidFill>
              <a:srgbClr val="C00000">
                <a:alpha val="62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Arrow Connector 387">
            <a:extLst>
              <a:ext uri="{FF2B5EF4-FFF2-40B4-BE49-F238E27FC236}">
                <a16:creationId xmlns:a16="http://schemas.microsoft.com/office/drawing/2014/main" id="{A85C27B9-9F78-0921-9FC7-2650685DEBD9}"/>
              </a:ext>
            </a:extLst>
          </p:cNvPr>
          <p:cNvCxnSpPr>
            <a:cxnSpLocks/>
            <a:stCxn id="389" idx="3"/>
            <a:endCxn id="392" idx="1"/>
          </p:cNvCxnSpPr>
          <p:nvPr/>
        </p:nvCxnSpPr>
        <p:spPr>
          <a:xfrm>
            <a:off x="6937801" y="1796521"/>
            <a:ext cx="1115749" cy="487885"/>
          </a:xfrm>
          <a:prstGeom prst="straightConnector1">
            <a:avLst/>
          </a:prstGeom>
          <a:solidFill>
            <a:srgbClr val="002060"/>
          </a:solidFill>
          <a:ln w="85725">
            <a:solidFill>
              <a:srgbClr val="C00000">
                <a:alpha val="62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" name="Rounded Rectangle 388">
            <a:extLst>
              <a:ext uri="{FF2B5EF4-FFF2-40B4-BE49-F238E27FC236}">
                <a16:creationId xmlns:a16="http://schemas.microsoft.com/office/drawing/2014/main" id="{F8504446-5698-9445-F06C-EA415283F44E}"/>
              </a:ext>
            </a:extLst>
          </p:cNvPr>
          <p:cNvSpPr/>
          <p:nvPr/>
        </p:nvSpPr>
        <p:spPr>
          <a:xfrm>
            <a:off x="6773051" y="1714146"/>
            <a:ext cx="164750" cy="164750"/>
          </a:xfrm>
          <a:prstGeom prst="roundRect">
            <a:avLst/>
          </a:prstGeom>
          <a:solidFill>
            <a:srgbClr val="00206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Rounded Rectangle 389">
            <a:extLst>
              <a:ext uri="{FF2B5EF4-FFF2-40B4-BE49-F238E27FC236}">
                <a16:creationId xmlns:a16="http://schemas.microsoft.com/office/drawing/2014/main" id="{943C84F9-F51F-86FD-8FB9-57B6FDF525F5}"/>
              </a:ext>
            </a:extLst>
          </p:cNvPr>
          <p:cNvSpPr/>
          <p:nvPr/>
        </p:nvSpPr>
        <p:spPr>
          <a:xfrm>
            <a:off x="8043343" y="1857829"/>
            <a:ext cx="164750" cy="16475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Rounded Rectangle 390">
            <a:extLst>
              <a:ext uri="{FF2B5EF4-FFF2-40B4-BE49-F238E27FC236}">
                <a16:creationId xmlns:a16="http://schemas.microsoft.com/office/drawing/2014/main" id="{2BF3A0DD-4E8F-1BA3-C7B4-174E9469EE3C}"/>
              </a:ext>
            </a:extLst>
          </p:cNvPr>
          <p:cNvSpPr/>
          <p:nvPr/>
        </p:nvSpPr>
        <p:spPr>
          <a:xfrm>
            <a:off x="6623936" y="2136576"/>
            <a:ext cx="164750" cy="164750"/>
          </a:xfrm>
          <a:prstGeom prst="roundRect">
            <a:avLst/>
          </a:prstGeom>
          <a:solidFill>
            <a:srgbClr val="00206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Rounded Rectangle 391">
            <a:extLst>
              <a:ext uri="{FF2B5EF4-FFF2-40B4-BE49-F238E27FC236}">
                <a16:creationId xmlns:a16="http://schemas.microsoft.com/office/drawing/2014/main" id="{60616653-F09C-FA5E-18D0-9129A97C3614}"/>
              </a:ext>
            </a:extLst>
          </p:cNvPr>
          <p:cNvSpPr/>
          <p:nvPr/>
        </p:nvSpPr>
        <p:spPr>
          <a:xfrm>
            <a:off x="8053550" y="2202031"/>
            <a:ext cx="164750" cy="16475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4" name="Straight Arrow Connector 393">
            <a:extLst>
              <a:ext uri="{FF2B5EF4-FFF2-40B4-BE49-F238E27FC236}">
                <a16:creationId xmlns:a16="http://schemas.microsoft.com/office/drawing/2014/main" id="{5C74DA5F-1ACC-ABF7-BC80-C0EB8134B0BF}"/>
              </a:ext>
            </a:extLst>
          </p:cNvPr>
          <p:cNvCxnSpPr>
            <a:cxnSpLocks/>
            <a:stCxn id="391" idx="3"/>
            <a:endCxn id="390" idx="1"/>
          </p:cNvCxnSpPr>
          <p:nvPr/>
        </p:nvCxnSpPr>
        <p:spPr>
          <a:xfrm flipV="1">
            <a:off x="6788686" y="1940204"/>
            <a:ext cx="1254657" cy="278747"/>
          </a:xfrm>
          <a:prstGeom prst="straightConnector1">
            <a:avLst/>
          </a:prstGeom>
          <a:solidFill>
            <a:srgbClr val="002060"/>
          </a:solidFill>
          <a:ln w="85725">
            <a:solidFill>
              <a:srgbClr val="C00000">
                <a:alpha val="62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Arrow Connector 395">
            <a:extLst>
              <a:ext uri="{FF2B5EF4-FFF2-40B4-BE49-F238E27FC236}">
                <a16:creationId xmlns:a16="http://schemas.microsoft.com/office/drawing/2014/main" id="{33ED2568-B45D-1959-F550-62A619E48EF7}"/>
              </a:ext>
            </a:extLst>
          </p:cNvPr>
          <p:cNvCxnSpPr>
            <a:cxnSpLocks/>
            <a:stCxn id="397" idx="3"/>
            <a:endCxn id="400" idx="1"/>
          </p:cNvCxnSpPr>
          <p:nvPr/>
        </p:nvCxnSpPr>
        <p:spPr>
          <a:xfrm flipV="1">
            <a:off x="7034336" y="5386574"/>
            <a:ext cx="1203233" cy="32871"/>
          </a:xfrm>
          <a:prstGeom prst="straightConnector1">
            <a:avLst/>
          </a:prstGeom>
          <a:solidFill>
            <a:srgbClr val="002060"/>
          </a:solidFill>
          <a:ln w="85725">
            <a:solidFill>
              <a:srgbClr val="C00000">
                <a:alpha val="62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" name="Rounded Rectangle 396">
            <a:extLst>
              <a:ext uri="{FF2B5EF4-FFF2-40B4-BE49-F238E27FC236}">
                <a16:creationId xmlns:a16="http://schemas.microsoft.com/office/drawing/2014/main" id="{F4FF6AA2-6D1A-2F59-993C-D7EEC0FA5FF2}"/>
              </a:ext>
            </a:extLst>
          </p:cNvPr>
          <p:cNvSpPr/>
          <p:nvPr/>
        </p:nvSpPr>
        <p:spPr>
          <a:xfrm>
            <a:off x="6869586" y="5337070"/>
            <a:ext cx="164750" cy="164750"/>
          </a:xfrm>
          <a:prstGeom prst="roundRect">
            <a:avLst/>
          </a:prstGeom>
          <a:solidFill>
            <a:srgbClr val="00206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Rounded Rectangle 397">
            <a:extLst>
              <a:ext uri="{FF2B5EF4-FFF2-40B4-BE49-F238E27FC236}">
                <a16:creationId xmlns:a16="http://schemas.microsoft.com/office/drawing/2014/main" id="{3214B401-9755-EE3D-D8C4-6A008F59814A}"/>
              </a:ext>
            </a:extLst>
          </p:cNvPr>
          <p:cNvSpPr/>
          <p:nvPr/>
        </p:nvSpPr>
        <p:spPr>
          <a:xfrm>
            <a:off x="8237569" y="4957787"/>
            <a:ext cx="164750" cy="16475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Rounded Rectangle 398">
            <a:extLst>
              <a:ext uri="{FF2B5EF4-FFF2-40B4-BE49-F238E27FC236}">
                <a16:creationId xmlns:a16="http://schemas.microsoft.com/office/drawing/2014/main" id="{70406FA2-374F-B394-129C-8E5F36ADA40D}"/>
              </a:ext>
            </a:extLst>
          </p:cNvPr>
          <p:cNvSpPr/>
          <p:nvPr/>
        </p:nvSpPr>
        <p:spPr>
          <a:xfrm>
            <a:off x="6862661" y="5690085"/>
            <a:ext cx="164750" cy="164750"/>
          </a:xfrm>
          <a:prstGeom prst="roundRect">
            <a:avLst/>
          </a:prstGeom>
          <a:solidFill>
            <a:srgbClr val="00206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Rounded Rectangle 399">
            <a:extLst>
              <a:ext uri="{FF2B5EF4-FFF2-40B4-BE49-F238E27FC236}">
                <a16:creationId xmlns:a16="http://schemas.microsoft.com/office/drawing/2014/main" id="{6B03CBE5-1995-5EB3-B2D0-FA14D196F1E3}"/>
              </a:ext>
            </a:extLst>
          </p:cNvPr>
          <p:cNvSpPr/>
          <p:nvPr/>
        </p:nvSpPr>
        <p:spPr>
          <a:xfrm>
            <a:off x="8237569" y="5304199"/>
            <a:ext cx="164750" cy="16475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2" name="Straight Arrow Connector 401">
            <a:extLst>
              <a:ext uri="{FF2B5EF4-FFF2-40B4-BE49-F238E27FC236}">
                <a16:creationId xmlns:a16="http://schemas.microsoft.com/office/drawing/2014/main" id="{BC5D349D-7A6D-34FA-573B-F5BA8F763CD6}"/>
              </a:ext>
            </a:extLst>
          </p:cNvPr>
          <p:cNvCxnSpPr>
            <a:cxnSpLocks/>
            <a:stCxn id="399" idx="3"/>
            <a:endCxn id="398" idx="1"/>
          </p:cNvCxnSpPr>
          <p:nvPr/>
        </p:nvCxnSpPr>
        <p:spPr>
          <a:xfrm flipV="1">
            <a:off x="7027411" y="5040162"/>
            <a:ext cx="1210158" cy="732298"/>
          </a:xfrm>
          <a:prstGeom prst="straightConnector1">
            <a:avLst/>
          </a:prstGeom>
          <a:solidFill>
            <a:srgbClr val="002060"/>
          </a:solidFill>
          <a:ln w="85725">
            <a:solidFill>
              <a:srgbClr val="C00000">
                <a:alpha val="62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>
            <a:extLst>
              <a:ext uri="{FF2B5EF4-FFF2-40B4-BE49-F238E27FC236}">
                <a16:creationId xmlns:a16="http://schemas.microsoft.com/office/drawing/2014/main" id="{54350789-1212-1507-BE5E-11C8649B0899}"/>
              </a:ext>
            </a:extLst>
          </p:cNvPr>
          <p:cNvCxnSpPr>
            <a:cxnSpLocks/>
            <a:stCxn id="404" idx="3"/>
            <a:endCxn id="407" idx="1"/>
          </p:cNvCxnSpPr>
          <p:nvPr/>
        </p:nvCxnSpPr>
        <p:spPr>
          <a:xfrm flipV="1">
            <a:off x="5009897" y="4431984"/>
            <a:ext cx="1136686" cy="20321"/>
          </a:xfrm>
          <a:prstGeom prst="straightConnector1">
            <a:avLst/>
          </a:prstGeom>
          <a:solidFill>
            <a:srgbClr val="002060"/>
          </a:solidFill>
          <a:ln w="85725">
            <a:solidFill>
              <a:srgbClr val="C00000">
                <a:alpha val="62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4" name="Rounded Rectangle 403">
            <a:extLst>
              <a:ext uri="{FF2B5EF4-FFF2-40B4-BE49-F238E27FC236}">
                <a16:creationId xmlns:a16="http://schemas.microsoft.com/office/drawing/2014/main" id="{C9A2B286-510C-5E4D-3813-A21FCCC5F0DC}"/>
              </a:ext>
            </a:extLst>
          </p:cNvPr>
          <p:cNvSpPr/>
          <p:nvPr/>
        </p:nvSpPr>
        <p:spPr>
          <a:xfrm>
            <a:off x="4845147" y="4369930"/>
            <a:ext cx="164750" cy="164750"/>
          </a:xfrm>
          <a:prstGeom prst="roundRect">
            <a:avLst/>
          </a:prstGeom>
          <a:solidFill>
            <a:srgbClr val="00206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Rounded Rectangle 404">
            <a:extLst>
              <a:ext uri="{FF2B5EF4-FFF2-40B4-BE49-F238E27FC236}">
                <a16:creationId xmlns:a16="http://schemas.microsoft.com/office/drawing/2014/main" id="{C773C523-E505-3C06-CE01-0D5192063F74}"/>
              </a:ext>
            </a:extLst>
          </p:cNvPr>
          <p:cNvSpPr/>
          <p:nvPr/>
        </p:nvSpPr>
        <p:spPr>
          <a:xfrm>
            <a:off x="6152788" y="4005349"/>
            <a:ext cx="164750" cy="16475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Rounded Rectangle 405">
            <a:extLst>
              <a:ext uri="{FF2B5EF4-FFF2-40B4-BE49-F238E27FC236}">
                <a16:creationId xmlns:a16="http://schemas.microsoft.com/office/drawing/2014/main" id="{8E4E2DC5-CBF8-2806-1D84-E1C5A16F9C01}"/>
              </a:ext>
            </a:extLst>
          </p:cNvPr>
          <p:cNvSpPr/>
          <p:nvPr/>
        </p:nvSpPr>
        <p:spPr>
          <a:xfrm>
            <a:off x="4838222" y="4722945"/>
            <a:ext cx="164750" cy="164750"/>
          </a:xfrm>
          <a:prstGeom prst="roundRect">
            <a:avLst/>
          </a:prstGeom>
          <a:solidFill>
            <a:srgbClr val="00206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Rounded Rectangle 406">
            <a:extLst>
              <a:ext uri="{FF2B5EF4-FFF2-40B4-BE49-F238E27FC236}">
                <a16:creationId xmlns:a16="http://schemas.microsoft.com/office/drawing/2014/main" id="{80696A46-45F2-256F-73AF-89AB7433A9A4}"/>
              </a:ext>
            </a:extLst>
          </p:cNvPr>
          <p:cNvSpPr/>
          <p:nvPr/>
        </p:nvSpPr>
        <p:spPr>
          <a:xfrm>
            <a:off x="6146583" y="4349609"/>
            <a:ext cx="164750" cy="16475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0" name="Straight Arrow Connector 409">
            <a:extLst>
              <a:ext uri="{FF2B5EF4-FFF2-40B4-BE49-F238E27FC236}">
                <a16:creationId xmlns:a16="http://schemas.microsoft.com/office/drawing/2014/main" id="{3EE9CC6D-7105-A93B-ABD7-942979798CFC}"/>
              </a:ext>
            </a:extLst>
          </p:cNvPr>
          <p:cNvCxnSpPr>
            <a:cxnSpLocks/>
            <a:stCxn id="406" idx="3"/>
            <a:endCxn id="405" idx="1"/>
          </p:cNvCxnSpPr>
          <p:nvPr/>
        </p:nvCxnSpPr>
        <p:spPr>
          <a:xfrm flipV="1">
            <a:off x="5002972" y="4087724"/>
            <a:ext cx="1149816" cy="717596"/>
          </a:xfrm>
          <a:prstGeom prst="straightConnector1">
            <a:avLst/>
          </a:prstGeom>
          <a:solidFill>
            <a:srgbClr val="002060"/>
          </a:solidFill>
          <a:ln w="85725">
            <a:solidFill>
              <a:srgbClr val="C00000">
                <a:alpha val="62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Arrow Connector 456">
            <a:extLst>
              <a:ext uri="{FF2B5EF4-FFF2-40B4-BE49-F238E27FC236}">
                <a16:creationId xmlns:a16="http://schemas.microsoft.com/office/drawing/2014/main" id="{872D726C-1283-7D4F-8D00-197D2BF9C8B6}"/>
              </a:ext>
            </a:extLst>
          </p:cNvPr>
          <p:cNvCxnSpPr>
            <a:cxnSpLocks/>
            <a:stCxn id="458" idx="3"/>
            <a:endCxn id="461" idx="1"/>
          </p:cNvCxnSpPr>
          <p:nvPr/>
        </p:nvCxnSpPr>
        <p:spPr>
          <a:xfrm flipV="1">
            <a:off x="7608906" y="4140512"/>
            <a:ext cx="1142891" cy="58992"/>
          </a:xfrm>
          <a:prstGeom prst="straightConnector1">
            <a:avLst/>
          </a:prstGeom>
          <a:solidFill>
            <a:srgbClr val="002060"/>
          </a:solidFill>
          <a:ln w="85725">
            <a:solidFill>
              <a:srgbClr val="C00000">
                <a:alpha val="62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8" name="Rounded Rectangle 457">
            <a:extLst>
              <a:ext uri="{FF2B5EF4-FFF2-40B4-BE49-F238E27FC236}">
                <a16:creationId xmlns:a16="http://schemas.microsoft.com/office/drawing/2014/main" id="{AECB12B2-31EA-6410-8B93-A2B9D78ABB75}"/>
              </a:ext>
            </a:extLst>
          </p:cNvPr>
          <p:cNvSpPr/>
          <p:nvPr/>
        </p:nvSpPr>
        <p:spPr>
          <a:xfrm>
            <a:off x="7444156" y="4117129"/>
            <a:ext cx="164750" cy="164750"/>
          </a:xfrm>
          <a:prstGeom prst="roundRect">
            <a:avLst/>
          </a:prstGeom>
          <a:solidFill>
            <a:srgbClr val="00206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Rounded Rectangle 458">
            <a:extLst>
              <a:ext uri="{FF2B5EF4-FFF2-40B4-BE49-F238E27FC236}">
                <a16:creationId xmlns:a16="http://schemas.microsoft.com/office/drawing/2014/main" id="{093D1784-D073-4F7C-841D-077222C30986}"/>
              </a:ext>
            </a:extLst>
          </p:cNvPr>
          <p:cNvSpPr/>
          <p:nvPr/>
        </p:nvSpPr>
        <p:spPr>
          <a:xfrm>
            <a:off x="8751797" y="3752548"/>
            <a:ext cx="164750" cy="16475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Rounded Rectangle 459">
            <a:extLst>
              <a:ext uri="{FF2B5EF4-FFF2-40B4-BE49-F238E27FC236}">
                <a16:creationId xmlns:a16="http://schemas.microsoft.com/office/drawing/2014/main" id="{92EAED29-C7A1-E036-D602-51202F10E017}"/>
              </a:ext>
            </a:extLst>
          </p:cNvPr>
          <p:cNvSpPr/>
          <p:nvPr/>
        </p:nvSpPr>
        <p:spPr>
          <a:xfrm>
            <a:off x="7437234" y="4419434"/>
            <a:ext cx="164750" cy="164750"/>
          </a:xfrm>
          <a:prstGeom prst="roundRect">
            <a:avLst/>
          </a:prstGeom>
          <a:solidFill>
            <a:srgbClr val="00206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Rounded Rectangle 460">
            <a:extLst>
              <a:ext uri="{FF2B5EF4-FFF2-40B4-BE49-F238E27FC236}">
                <a16:creationId xmlns:a16="http://schemas.microsoft.com/office/drawing/2014/main" id="{C84DC37E-6CE8-EF0C-7091-CDF3FA212797}"/>
              </a:ext>
            </a:extLst>
          </p:cNvPr>
          <p:cNvSpPr/>
          <p:nvPr/>
        </p:nvSpPr>
        <p:spPr>
          <a:xfrm>
            <a:off x="8751797" y="4058137"/>
            <a:ext cx="164750" cy="16475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3" name="Straight Arrow Connector 462">
            <a:extLst>
              <a:ext uri="{FF2B5EF4-FFF2-40B4-BE49-F238E27FC236}">
                <a16:creationId xmlns:a16="http://schemas.microsoft.com/office/drawing/2014/main" id="{A25E267F-3A03-BF2F-C792-4F379FB1C86F}"/>
              </a:ext>
            </a:extLst>
          </p:cNvPr>
          <p:cNvCxnSpPr>
            <a:cxnSpLocks/>
            <a:stCxn id="460" idx="3"/>
            <a:endCxn id="459" idx="1"/>
          </p:cNvCxnSpPr>
          <p:nvPr/>
        </p:nvCxnSpPr>
        <p:spPr>
          <a:xfrm flipV="1">
            <a:off x="7601984" y="3834923"/>
            <a:ext cx="1149813" cy="666886"/>
          </a:xfrm>
          <a:prstGeom prst="straightConnector1">
            <a:avLst/>
          </a:prstGeom>
          <a:solidFill>
            <a:srgbClr val="002060"/>
          </a:solidFill>
          <a:ln w="85725">
            <a:solidFill>
              <a:srgbClr val="C00000">
                <a:alpha val="62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c 1">
            <a:extLst>
              <a:ext uri="{FF2B5EF4-FFF2-40B4-BE49-F238E27FC236}">
                <a16:creationId xmlns:a16="http://schemas.microsoft.com/office/drawing/2014/main" id="{85FEE53C-417B-B4B9-613E-C3EE5FCACC4E}"/>
              </a:ext>
            </a:extLst>
          </p:cNvPr>
          <p:cNvSpPr/>
          <p:nvPr/>
        </p:nvSpPr>
        <p:spPr>
          <a:xfrm rot="17321577">
            <a:off x="1539198" y="2251039"/>
            <a:ext cx="2743200" cy="3314283"/>
          </a:xfrm>
          <a:prstGeom prst="arc">
            <a:avLst>
              <a:gd name="adj1" fmla="val 16200000"/>
              <a:gd name="adj2" fmla="val 337197"/>
            </a:avLst>
          </a:prstGeom>
          <a:ln w="69850">
            <a:solidFill>
              <a:schemeClr val="accent4">
                <a:alpha val="75000"/>
              </a:schemeClr>
            </a:solidFill>
            <a:tailEnd type="triangle"/>
          </a:ln>
          <a:effectLst>
            <a:outerShdw blurRad="50800" dist="38100" dir="2700000" sx="99000" sy="9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2682350A-3760-D2B6-EA4A-8F665D2EC20A}"/>
              </a:ext>
            </a:extLst>
          </p:cNvPr>
          <p:cNvSpPr/>
          <p:nvPr/>
        </p:nvSpPr>
        <p:spPr>
          <a:xfrm rot="6907628">
            <a:off x="713940" y="1354156"/>
            <a:ext cx="3017520" cy="3191724"/>
          </a:xfrm>
          <a:prstGeom prst="arc">
            <a:avLst>
              <a:gd name="adj1" fmla="val 15997281"/>
              <a:gd name="adj2" fmla="val 246647"/>
            </a:avLst>
          </a:prstGeom>
          <a:ln w="69850">
            <a:solidFill>
              <a:schemeClr val="accent4">
                <a:alpha val="55000"/>
              </a:schemeClr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E46CACB-E04D-37B1-D7E3-D0283C20C60D}"/>
              </a:ext>
            </a:extLst>
          </p:cNvPr>
          <p:cNvSpPr/>
          <p:nvPr/>
        </p:nvSpPr>
        <p:spPr>
          <a:xfrm>
            <a:off x="1015756" y="3392776"/>
            <a:ext cx="365760" cy="36576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154A1E22-829C-9F6F-3129-747B4F3CE8AA}"/>
              </a:ext>
            </a:extLst>
          </p:cNvPr>
          <p:cNvSpPr/>
          <p:nvPr/>
        </p:nvSpPr>
        <p:spPr>
          <a:xfrm rot="18920398">
            <a:off x="4494666" y="1876695"/>
            <a:ext cx="2951486" cy="3314283"/>
          </a:xfrm>
          <a:prstGeom prst="arc">
            <a:avLst>
              <a:gd name="adj1" fmla="val 16229807"/>
              <a:gd name="adj2" fmla="val 19114298"/>
            </a:avLst>
          </a:prstGeom>
          <a:ln w="69850">
            <a:solidFill>
              <a:schemeClr val="accent4">
                <a:alpha val="75000"/>
              </a:schemeClr>
            </a:solidFill>
            <a:tailEnd type="triangle"/>
          </a:ln>
          <a:effectLst>
            <a:outerShdw blurRad="50800" dist="38100" dir="2700000" sx="99000" sy="9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C340E9E6-ECA3-CA34-32D1-DA2879C3DD1A}"/>
              </a:ext>
            </a:extLst>
          </p:cNvPr>
          <p:cNvSpPr>
            <a:spLocks noChangeAspect="1"/>
          </p:cNvSpPr>
          <p:nvPr/>
        </p:nvSpPr>
        <p:spPr>
          <a:xfrm rot="8019362">
            <a:off x="3713392" y="-60387"/>
            <a:ext cx="2768638" cy="3108960"/>
          </a:xfrm>
          <a:prstGeom prst="arc">
            <a:avLst>
              <a:gd name="adj1" fmla="val 16288780"/>
              <a:gd name="adj2" fmla="val 19218600"/>
            </a:avLst>
          </a:prstGeom>
          <a:ln w="69850">
            <a:solidFill>
              <a:schemeClr val="accent4">
                <a:alpha val="75000"/>
              </a:schemeClr>
            </a:solidFill>
            <a:headEnd type="triangle" w="med" len="med"/>
            <a:tailEnd type="none" w="med" len="med"/>
          </a:ln>
          <a:effectLst>
            <a:outerShdw blurRad="50800" dist="38100" dir="2700000" sx="99000" sy="9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C83B04D6-48EB-ACC2-C3B8-AA59AF65506F}"/>
              </a:ext>
            </a:extLst>
          </p:cNvPr>
          <p:cNvSpPr/>
          <p:nvPr/>
        </p:nvSpPr>
        <p:spPr>
          <a:xfrm rot="20947645">
            <a:off x="5881371" y="1598795"/>
            <a:ext cx="2951486" cy="3314283"/>
          </a:xfrm>
          <a:prstGeom prst="arc">
            <a:avLst>
              <a:gd name="adj1" fmla="val 15805214"/>
              <a:gd name="adj2" fmla="val 18517358"/>
            </a:avLst>
          </a:prstGeom>
          <a:ln w="69850">
            <a:solidFill>
              <a:schemeClr val="accent4">
                <a:alpha val="75000"/>
              </a:schemeClr>
            </a:solidFill>
            <a:tailEnd type="triangle"/>
          </a:ln>
          <a:effectLst>
            <a:outerShdw blurRad="50800" dist="38100" dir="2700000" sx="99000" sy="9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244C1069-C87B-2726-7BF0-5B89C10B05A0}"/>
              </a:ext>
            </a:extLst>
          </p:cNvPr>
          <p:cNvSpPr>
            <a:spLocks noChangeAspect="1"/>
          </p:cNvSpPr>
          <p:nvPr/>
        </p:nvSpPr>
        <p:spPr>
          <a:xfrm rot="19142288">
            <a:off x="4467460" y="3925522"/>
            <a:ext cx="2853118" cy="3017520"/>
          </a:xfrm>
          <a:prstGeom prst="arc">
            <a:avLst>
              <a:gd name="adj1" fmla="val 16229807"/>
              <a:gd name="adj2" fmla="val 19114298"/>
            </a:avLst>
          </a:prstGeom>
          <a:ln w="69850">
            <a:solidFill>
              <a:schemeClr val="accent4">
                <a:alpha val="75000"/>
              </a:schemeClr>
            </a:solidFill>
            <a:tailEnd type="triangle"/>
          </a:ln>
          <a:effectLst>
            <a:outerShdw blurRad="50800" dist="38100" dir="2700000" sx="99000" sy="9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FB008682-7578-65AA-770A-2853C62E5CFC}"/>
              </a:ext>
            </a:extLst>
          </p:cNvPr>
          <p:cNvSpPr>
            <a:spLocks noChangeAspect="1"/>
          </p:cNvSpPr>
          <p:nvPr/>
        </p:nvSpPr>
        <p:spPr>
          <a:xfrm rot="6907628">
            <a:off x="4566746" y="3321512"/>
            <a:ext cx="1645920" cy="1751517"/>
          </a:xfrm>
          <a:prstGeom prst="arc">
            <a:avLst>
              <a:gd name="adj1" fmla="val 16108622"/>
              <a:gd name="adj2" fmla="val 246647"/>
            </a:avLst>
          </a:prstGeom>
          <a:ln w="69850">
            <a:solidFill>
              <a:schemeClr val="accent4">
                <a:alpha val="55000"/>
              </a:schemeClr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C781A37-E736-188C-6A21-F7230068E411}"/>
              </a:ext>
            </a:extLst>
          </p:cNvPr>
          <p:cNvSpPr>
            <a:spLocks noChangeAspect="1"/>
          </p:cNvSpPr>
          <p:nvPr/>
        </p:nvSpPr>
        <p:spPr>
          <a:xfrm rot="8784907">
            <a:off x="6013931" y="-559266"/>
            <a:ext cx="2385369" cy="3170988"/>
          </a:xfrm>
          <a:prstGeom prst="arc">
            <a:avLst>
              <a:gd name="adj1" fmla="val 16229807"/>
              <a:gd name="adj2" fmla="val 19218600"/>
            </a:avLst>
          </a:prstGeom>
          <a:ln w="69850">
            <a:solidFill>
              <a:schemeClr val="accent4">
                <a:alpha val="75000"/>
              </a:schemeClr>
            </a:solidFill>
            <a:headEnd type="triangle"/>
            <a:tailEnd type="none"/>
          </a:ln>
          <a:effectLst>
            <a:outerShdw blurRad="50800" dist="38100" dir="2700000" sx="99000" sy="9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82A5984C-DBCE-C04E-10F3-2EB9404D9049}"/>
              </a:ext>
            </a:extLst>
          </p:cNvPr>
          <p:cNvSpPr/>
          <p:nvPr/>
        </p:nvSpPr>
        <p:spPr>
          <a:xfrm rot="19375503">
            <a:off x="7163072" y="3541198"/>
            <a:ext cx="2921372" cy="3466156"/>
          </a:xfrm>
          <a:prstGeom prst="arc">
            <a:avLst>
              <a:gd name="adj1" fmla="val 15855907"/>
              <a:gd name="adj2" fmla="val 18679292"/>
            </a:avLst>
          </a:prstGeom>
          <a:ln w="69850">
            <a:solidFill>
              <a:schemeClr val="accent4">
                <a:alpha val="75000"/>
              </a:schemeClr>
            </a:solidFill>
            <a:tailEnd type="triangle"/>
          </a:ln>
          <a:effectLst>
            <a:outerShdw blurRad="50800" dist="38100" dir="2700000" sx="99000" sy="9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9B7ABC3-479A-F864-46FA-CF311F007B74}"/>
              </a:ext>
            </a:extLst>
          </p:cNvPr>
          <p:cNvSpPr/>
          <p:nvPr/>
        </p:nvSpPr>
        <p:spPr>
          <a:xfrm rot="8159216">
            <a:off x="6211212" y="1476138"/>
            <a:ext cx="2653613" cy="3378863"/>
          </a:xfrm>
          <a:prstGeom prst="arc">
            <a:avLst>
              <a:gd name="adj1" fmla="val 15805214"/>
              <a:gd name="adj2" fmla="val 18679292"/>
            </a:avLst>
          </a:prstGeom>
          <a:ln w="69850">
            <a:solidFill>
              <a:schemeClr val="accent4">
                <a:alpha val="75000"/>
              </a:schemeClr>
            </a:solidFill>
            <a:headEnd type="triangle"/>
            <a:tailEnd type="none"/>
          </a:ln>
          <a:effectLst>
            <a:outerShdw blurRad="50800" dist="38100" dir="2700000" sx="99000" sy="9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4802C9FF-8FEF-6342-9EAD-671C3C4092F7}"/>
              </a:ext>
            </a:extLst>
          </p:cNvPr>
          <p:cNvSpPr/>
          <p:nvPr/>
        </p:nvSpPr>
        <p:spPr>
          <a:xfrm rot="19375503">
            <a:off x="6635925" y="4873693"/>
            <a:ext cx="2951486" cy="3314283"/>
          </a:xfrm>
          <a:prstGeom prst="arc">
            <a:avLst>
              <a:gd name="adj1" fmla="val 15805214"/>
              <a:gd name="adj2" fmla="val 18679292"/>
            </a:avLst>
          </a:prstGeom>
          <a:ln w="69850">
            <a:solidFill>
              <a:schemeClr val="accent4">
                <a:alpha val="75000"/>
              </a:schemeClr>
            </a:solidFill>
            <a:tailEnd type="triangle"/>
          </a:ln>
          <a:effectLst>
            <a:outerShdw blurRad="50800" dist="38100" dir="2700000" sx="99000" sy="9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A263FDE2-6831-566F-15BD-9202B5CE6C91}"/>
              </a:ext>
            </a:extLst>
          </p:cNvPr>
          <p:cNvSpPr/>
          <p:nvPr/>
        </p:nvSpPr>
        <p:spPr>
          <a:xfrm rot="8159216">
            <a:off x="5664031" y="2644208"/>
            <a:ext cx="2686229" cy="3438230"/>
          </a:xfrm>
          <a:prstGeom prst="arc">
            <a:avLst>
              <a:gd name="adj1" fmla="val 15805214"/>
              <a:gd name="adj2" fmla="val 18629181"/>
            </a:avLst>
          </a:prstGeom>
          <a:ln w="69850">
            <a:solidFill>
              <a:schemeClr val="accent4">
                <a:alpha val="75000"/>
              </a:schemeClr>
            </a:solidFill>
            <a:headEnd type="triangle"/>
            <a:tailEnd type="none"/>
          </a:ln>
          <a:effectLst>
            <a:outerShdw blurRad="50800" dist="38100" dir="2700000" sx="99000" sy="9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F1AC7CC-9008-E90B-EEFA-C117D00FC332}"/>
              </a:ext>
            </a:extLst>
          </p:cNvPr>
          <p:cNvSpPr txBox="1">
            <a:spLocks/>
          </p:cNvSpPr>
          <p:nvPr/>
        </p:nvSpPr>
        <p:spPr>
          <a:xfrm>
            <a:off x="589613" y="5318165"/>
            <a:ext cx="4488909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accent4"/>
                </a:solidFill>
                <a:latin typeface="Gill Sans MT" panose="020B0502020104020203" pitchFamily="34" charset="77"/>
              </a:rPr>
              <a:t>Is this the right matching?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F61A846-088D-CE38-DA77-979CDE22C90E}"/>
              </a:ext>
            </a:extLst>
          </p:cNvPr>
          <p:cNvSpPr txBox="1">
            <a:spLocks/>
          </p:cNvSpPr>
          <p:nvPr/>
        </p:nvSpPr>
        <p:spPr>
          <a:xfrm>
            <a:off x="-71611" y="3618251"/>
            <a:ext cx="1063977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77"/>
              </a:rPr>
              <a:t>Incoming </a:t>
            </a:r>
            <a:br>
              <a:rPr lang="en-US" sz="18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77"/>
              </a:rPr>
            </a:br>
            <a:r>
              <a:rPr lang="en-US" sz="18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77"/>
              </a:rPr>
              <a:t>requests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06DE955-D925-F8AB-2BB6-0364184A75EA}"/>
              </a:ext>
            </a:extLst>
          </p:cNvPr>
          <p:cNvSpPr txBox="1">
            <a:spLocks/>
          </p:cNvSpPr>
          <p:nvPr/>
        </p:nvSpPr>
        <p:spPr>
          <a:xfrm>
            <a:off x="615064" y="5870808"/>
            <a:ext cx="4488909" cy="365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C00000"/>
                </a:solidFill>
                <a:latin typeface="Gill Sans MT" panose="020B0502020104020203" pitchFamily="34" charset="77"/>
              </a:rPr>
              <a:t>Or is this the right matching?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9F4EF56-244B-2FA1-A3A9-B71CCC686943}"/>
              </a:ext>
            </a:extLst>
          </p:cNvPr>
          <p:cNvSpPr txBox="1">
            <a:spLocks/>
          </p:cNvSpPr>
          <p:nvPr/>
        </p:nvSpPr>
        <p:spPr>
          <a:xfrm>
            <a:off x="3035719" y="1885170"/>
            <a:ext cx="1063977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77"/>
              </a:rPr>
              <a:t>Backend</a:t>
            </a:r>
          </a:p>
          <a:p>
            <a:pPr algn="ctr"/>
            <a:r>
              <a:rPr lang="en-US" sz="18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77"/>
              </a:rPr>
              <a:t>requests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B792DFA1-CE5D-598D-DD4C-D39C804E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13" y="365125"/>
            <a:ext cx="10901124" cy="1325563"/>
          </a:xfrm>
        </p:spPr>
        <p:txBody>
          <a:bodyPr/>
          <a:lstStyle/>
          <a:p>
            <a:pPr algn="ctr"/>
            <a:r>
              <a:rPr lang="en-US" sz="4400">
                <a:latin typeface="Gill Sans MT"/>
              </a:rPr>
              <a:t>Main challenge of end-to-end tracing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08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 animBg="1"/>
      <p:bldP spid="333" grpId="0" animBg="1"/>
      <p:bldP spid="335" grpId="0" animBg="1"/>
      <p:bldP spid="338" grpId="0" animBg="1"/>
      <p:bldP spid="381" grpId="0" animBg="1"/>
      <p:bldP spid="382" grpId="0" animBg="1"/>
      <p:bldP spid="383" grpId="0" animBg="1"/>
      <p:bldP spid="384" grpId="0" animBg="1"/>
      <p:bldP spid="389" grpId="0" animBg="1"/>
      <p:bldP spid="390" grpId="0" animBg="1"/>
      <p:bldP spid="391" grpId="0" animBg="1"/>
      <p:bldP spid="392" grpId="0" animBg="1"/>
      <p:bldP spid="397" grpId="0" animBg="1"/>
      <p:bldP spid="398" grpId="0" animBg="1"/>
      <p:bldP spid="399" grpId="0" animBg="1"/>
      <p:bldP spid="400" grpId="0" animBg="1"/>
      <p:bldP spid="404" grpId="0" animBg="1"/>
      <p:bldP spid="405" grpId="0" animBg="1"/>
      <p:bldP spid="406" grpId="0" animBg="1"/>
      <p:bldP spid="407" grpId="0" animBg="1"/>
      <p:bldP spid="458" grpId="0" animBg="1"/>
      <p:bldP spid="459" grpId="0" animBg="1"/>
      <p:bldP spid="460" grpId="0" animBg="1"/>
      <p:bldP spid="461" grpId="0" animBg="1"/>
      <p:bldP spid="2" grpId="0" animBg="1"/>
      <p:bldP spid="4" grpId="0" animBg="1"/>
      <p:bldP spid="7" grpId="0" animBg="1"/>
      <p:bldP spid="8" grpId="0" animBg="1"/>
      <p:bldP spid="9" grpId="0" animBg="1"/>
      <p:bldP spid="3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/>
      <p:bldP spid="19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F20219FF-5036-C575-07D6-8BD093CA267E}"/>
              </a:ext>
            </a:extLst>
          </p:cNvPr>
          <p:cNvGrpSpPr/>
          <p:nvPr/>
        </p:nvGrpSpPr>
        <p:grpSpPr>
          <a:xfrm>
            <a:off x="3149575" y="1666409"/>
            <a:ext cx="7169058" cy="4090285"/>
            <a:chOff x="3149575" y="1666409"/>
            <a:chExt cx="7169058" cy="4090285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13C2FB5C-EE09-74E6-385F-F7FCA16022B2}"/>
                </a:ext>
              </a:extLst>
            </p:cNvPr>
            <p:cNvSpPr/>
            <p:nvPr/>
          </p:nvSpPr>
          <p:spPr>
            <a:xfrm>
              <a:off x="5190439" y="4230961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7E4B51EC-2ED8-E775-075F-3CF35298EB8A}"/>
                </a:ext>
              </a:extLst>
            </p:cNvPr>
            <p:cNvSpPr/>
            <p:nvPr/>
          </p:nvSpPr>
          <p:spPr>
            <a:xfrm>
              <a:off x="5175623" y="2212572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5D5ADF42-FF18-C0B4-0F4B-C2AC3D46C9B8}"/>
                </a:ext>
              </a:extLst>
            </p:cNvPr>
            <p:cNvSpPr/>
            <p:nvPr/>
          </p:nvSpPr>
          <p:spPr>
            <a:xfrm>
              <a:off x="7162854" y="1666409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Graphic 78" descr="Gears with solid fill">
              <a:extLst>
                <a:ext uri="{FF2B5EF4-FFF2-40B4-BE49-F238E27FC236}">
                  <a16:creationId xmlns:a16="http://schemas.microsoft.com/office/drawing/2014/main" id="{2766290E-7025-6EBB-92DE-92A3300E1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64042" y="5023016"/>
              <a:ext cx="431065" cy="431065"/>
            </a:xfrm>
            <a:prstGeom prst="rect">
              <a:avLst/>
            </a:prstGeom>
          </p:spPr>
        </p:pic>
        <p:pic>
          <p:nvPicPr>
            <p:cNvPr id="80" name="Graphic 79" descr="Gears with solid fill">
              <a:extLst>
                <a:ext uri="{FF2B5EF4-FFF2-40B4-BE49-F238E27FC236}">
                  <a16:creationId xmlns:a16="http://schemas.microsoft.com/office/drawing/2014/main" id="{BC861AD3-643C-3D20-57C7-471BF8512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67361" y="1792397"/>
              <a:ext cx="431065" cy="431065"/>
            </a:xfrm>
            <a:prstGeom prst="rect">
              <a:avLst/>
            </a:prstGeom>
          </p:spPr>
        </p:pic>
        <p:pic>
          <p:nvPicPr>
            <p:cNvPr id="81" name="Graphic 80" descr="Morse Code with solid fill">
              <a:extLst>
                <a:ext uri="{FF2B5EF4-FFF2-40B4-BE49-F238E27FC236}">
                  <a16:creationId xmlns:a16="http://schemas.microsoft.com/office/drawing/2014/main" id="{61C36D99-6638-794C-D8DD-D06E68EDC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72051" y="4335467"/>
              <a:ext cx="457200" cy="457200"/>
            </a:xfrm>
            <a:prstGeom prst="rect">
              <a:avLst/>
            </a:prstGeom>
          </p:spPr>
        </p:pic>
        <p:pic>
          <p:nvPicPr>
            <p:cNvPr id="82" name="Graphic 81" descr="Blockchain with solid fill">
              <a:extLst>
                <a:ext uri="{FF2B5EF4-FFF2-40B4-BE49-F238E27FC236}">
                  <a16:creationId xmlns:a16="http://schemas.microsoft.com/office/drawing/2014/main" id="{96A03221-FE66-E0A3-1382-30E5462A2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78989" y="2304012"/>
              <a:ext cx="457200" cy="457200"/>
            </a:xfrm>
            <a:prstGeom prst="rect">
              <a:avLst/>
            </a:prstGeom>
          </p:spPr>
        </p:pic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7210902D-DB5B-D915-16D4-1841700DAFCB}"/>
                </a:ext>
              </a:extLst>
            </p:cNvPr>
            <p:cNvSpPr/>
            <p:nvPr/>
          </p:nvSpPr>
          <p:spPr>
            <a:xfrm>
              <a:off x="7064425" y="4935288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Graphic 83" descr="Gears with solid fill">
              <a:extLst>
                <a:ext uri="{FF2B5EF4-FFF2-40B4-BE49-F238E27FC236}">
                  <a16:creationId xmlns:a16="http://schemas.microsoft.com/office/drawing/2014/main" id="{795E9920-0891-2326-D53E-7D26473D0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74856" y="5037482"/>
              <a:ext cx="431065" cy="431065"/>
            </a:xfrm>
            <a:prstGeom prst="rect">
              <a:avLst/>
            </a:prstGeom>
          </p:spPr>
        </p:pic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FFC23805-26FD-1030-5FA4-2996169DBC5D}"/>
                </a:ext>
              </a:extLst>
            </p:cNvPr>
            <p:cNvSpPr/>
            <p:nvPr/>
          </p:nvSpPr>
          <p:spPr>
            <a:xfrm>
              <a:off x="7464439" y="5116614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Graphic 85" descr="Gears with solid fill">
              <a:extLst>
                <a:ext uri="{FF2B5EF4-FFF2-40B4-BE49-F238E27FC236}">
                  <a16:creationId xmlns:a16="http://schemas.microsoft.com/office/drawing/2014/main" id="{B82AF355-470B-6AF5-2B38-F086B0F15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84239" y="5226854"/>
              <a:ext cx="431065" cy="431065"/>
            </a:xfrm>
            <a:prstGeom prst="rect">
              <a:avLst/>
            </a:prstGeom>
          </p:spPr>
        </p:pic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8DED54C-4EBF-F261-A137-4BEC0714F469}"/>
                </a:ext>
              </a:extLst>
            </p:cNvPr>
            <p:cNvSpPr/>
            <p:nvPr/>
          </p:nvSpPr>
          <p:spPr>
            <a:xfrm>
              <a:off x="7148719" y="3365959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" name="Graphic 87" descr="Database with solid fill">
              <a:extLst>
                <a:ext uri="{FF2B5EF4-FFF2-40B4-BE49-F238E27FC236}">
                  <a16:creationId xmlns:a16="http://schemas.microsoft.com/office/drawing/2014/main" id="{CA320B0F-8B2C-2BD4-E5AD-29AF911AF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237907" y="3470465"/>
              <a:ext cx="457200" cy="457200"/>
            </a:xfrm>
            <a:prstGeom prst="rect">
              <a:avLst/>
            </a:prstGeom>
          </p:spPr>
        </p:pic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9F6A55F7-D730-794A-BED1-E239EC4C4180}"/>
                </a:ext>
              </a:extLst>
            </p:cNvPr>
            <p:cNvSpPr/>
            <p:nvPr/>
          </p:nvSpPr>
          <p:spPr>
            <a:xfrm>
              <a:off x="7456254" y="3661181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0" name="Graphic 89" descr="Database with solid fill">
              <a:extLst>
                <a:ext uri="{FF2B5EF4-FFF2-40B4-BE49-F238E27FC236}">
                  <a16:creationId xmlns:a16="http://schemas.microsoft.com/office/drawing/2014/main" id="{3615675E-F1C7-5BE6-014A-D0F6AB167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545442" y="3765687"/>
              <a:ext cx="457200" cy="457200"/>
            </a:xfrm>
            <a:prstGeom prst="rect">
              <a:avLst/>
            </a:prstGeom>
          </p:spPr>
        </p:pic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79A9DC76-D50D-4CAE-9F10-DBECF82D92B5}"/>
                </a:ext>
              </a:extLst>
            </p:cNvPr>
            <p:cNvSpPr/>
            <p:nvPr/>
          </p:nvSpPr>
          <p:spPr>
            <a:xfrm>
              <a:off x="7856268" y="3842507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Graphic 91" descr="Database with solid fill">
              <a:extLst>
                <a:ext uri="{FF2B5EF4-FFF2-40B4-BE49-F238E27FC236}">
                  <a16:creationId xmlns:a16="http://schemas.microsoft.com/office/drawing/2014/main" id="{31618C43-9918-68E2-BD4E-1A06D20B4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947707" y="3934153"/>
              <a:ext cx="457200" cy="457200"/>
            </a:xfrm>
            <a:prstGeom prst="rect">
              <a:avLst/>
            </a:prstGeom>
          </p:spPr>
        </p:pic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D652FBC8-69BF-5B27-4BD2-0BFF072DE02D}"/>
                </a:ext>
              </a:extLst>
            </p:cNvPr>
            <p:cNvSpPr/>
            <p:nvPr/>
          </p:nvSpPr>
          <p:spPr>
            <a:xfrm>
              <a:off x="9287369" y="4339863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4" name="Graphic 93" descr="Gears with solid fill">
              <a:extLst>
                <a:ext uri="{FF2B5EF4-FFF2-40B4-BE49-F238E27FC236}">
                  <a16:creationId xmlns:a16="http://schemas.microsoft.com/office/drawing/2014/main" id="{C6CC5783-1562-20E9-7ED3-C6C1945D6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91876" y="4465851"/>
              <a:ext cx="431065" cy="431065"/>
            </a:xfrm>
            <a:prstGeom prst="rect">
              <a:avLst/>
            </a:prstGeom>
          </p:spPr>
        </p:pic>
        <p:cxnSp>
          <p:nvCxnSpPr>
            <p:cNvPr id="95" name="Curved Connector 94">
              <a:extLst>
                <a:ext uri="{FF2B5EF4-FFF2-40B4-BE49-F238E27FC236}">
                  <a16:creationId xmlns:a16="http://schemas.microsoft.com/office/drawing/2014/main" id="{B8C39F85-6098-6804-5BE8-709153BC178E}"/>
                </a:ext>
              </a:extLst>
            </p:cNvPr>
            <p:cNvCxnSpPr>
              <a:cxnSpLocks/>
              <a:stCxn id="77" idx="1"/>
            </p:cNvCxnSpPr>
            <p:nvPr/>
          </p:nvCxnSpPr>
          <p:spPr>
            <a:xfrm rot="10800000" flipV="1">
              <a:off x="3149575" y="2532611"/>
              <a:ext cx="2026048" cy="1219693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urved Connector 95">
              <a:extLst>
                <a:ext uri="{FF2B5EF4-FFF2-40B4-BE49-F238E27FC236}">
                  <a16:creationId xmlns:a16="http://schemas.microsoft.com/office/drawing/2014/main" id="{4DE6E158-AD24-C6DD-89B9-6DB83E0FC224}"/>
                </a:ext>
              </a:extLst>
            </p:cNvPr>
            <p:cNvCxnSpPr>
              <a:cxnSpLocks/>
              <a:stCxn id="76" idx="1"/>
            </p:cNvCxnSpPr>
            <p:nvPr/>
          </p:nvCxnSpPr>
          <p:spPr>
            <a:xfrm rot="10800000">
              <a:off x="3149575" y="3752305"/>
              <a:ext cx="2040864" cy="79869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urved Connector 96">
              <a:extLst>
                <a:ext uri="{FF2B5EF4-FFF2-40B4-BE49-F238E27FC236}">
                  <a16:creationId xmlns:a16="http://schemas.microsoft.com/office/drawing/2014/main" id="{24822469-37DF-A512-3FD1-5C59EDDEFE23}"/>
                </a:ext>
              </a:extLst>
            </p:cNvPr>
            <p:cNvCxnSpPr>
              <a:cxnSpLocks/>
              <a:stCxn id="78" idx="1"/>
            </p:cNvCxnSpPr>
            <p:nvPr/>
          </p:nvCxnSpPr>
          <p:spPr>
            <a:xfrm rot="10800000" flipV="1">
              <a:off x="5840016" y="1986449"/>
              <a:ext cx="1322838" cy="722354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urved Connector 97">
              <a:extLst>
                <a:ext uri="{FF2B5EF4-FFF2-40B4-BE49-F238E27FC236}">
                  <a16:creationId xmlns:a16="http://schemas.microsoft.com/office/drawing/2014/main" id="{179FAA4C-B77D-DBC4-4834-D7863D8BF228}"/>
                </a:ext>
              </a:extLst>
            </p:cNvPr>
            <p:cNvCxnSpPr>
              <a:cxnSpLocks/>
              <a:stCxn id="87" idx="1"/>
              <a:endCxn id="77" idx="3"/>
            </p:cNvCxnSpPr>
            <p:nvPr/>
          </p:nvCxnSpPr>
          <p:spPr>
            <a:xfrm rot="10800000">
              <a:off x="5815703" y="2532613"/>
              <a:ext cx="1333016" cy="115338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urved Connector 98">
              <a:extLst>
                <a:ext uri="{FF2B5EF4-FFF2-40B4-BE49-F238E27FC236}">
                  <a16:creationId xmlns:a16="http://schemas.microsoft.com/office/drawing/2014/main" id="{C4EC0691-66AD-737D-D526-148FFF70F3B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840016" y="3839383"/>
              <a:ext cx="1308702" cy="49710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urved Connector 99">
              <a:extLst>
                <a:ext uri="{FF2B5EF4-FFF2-40B4-BE49-F238E27FC236}">
                  <a16:creationId xmlns:a16="http://schemas.microsoft.com/office/drawing/2014/main" id="{4B614E15-39E1-DBB2-3D58-27F71C6134C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840016" y="4568798"/>
              <a:ext cx="1307578" cy="61488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urved Connector 100">
              <a:extLst>
                <a:ext uri="{FF2B5EF4-FFF2-40B4-BE49-F238E27FC236}">
                  <a16:creationId xmlns:a16="http://schemas.microsoft.com/office/drawing/2014/main" id="{F682F172-BEAB-33AD-5CD0-C66BFCF02F23}"/>
                </a:ext>
              </a:extLst>
            </p:cNvPr>
            <p:cNvCxnSpPr>
              <a:cxnSpLocks/>
              <a:endCxn id="78" idx="3"/>
            </p:cNvCxnSpPr>
            <p:nvPr/>
          </p:nvCxnSpPr>
          <p:spPr>
            <a:xfrm rot="10800000">
              <a:off x="7802935" y="1986449"/>
              <a:ext cx="1461641" cy="686934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urved Connector 101">
              <a:extLst>
                <a:ext uri="{FF2B5EF4-FFF2-40B4-BE49-F238E27FC236}">
                  <a16:creationId xmlns:a16="http://schemas.microsoft.com/office/drawing/2014/main" id="{36B8145D-6220-BAF6-8FD3-B0A879F6A797}"/>
                </a:ext>
              </a:extLst>
            </p:cNvPr>
            <p:cNvCxnSpPr>
              <a:cxnSpLocks/>
              <a:stCxn id="93" idx="1"/>
            </p:cNvCxnSpPr>
            <p:nvPr/>
          </p:nvCxnSpPr>
          <p:spPr>
            <a:xfrm rot="10800000" flipV="1">
              <a:off x="7802937" y="4659903"/>
              <a:ext cx="1484433" cy="57864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D20B8510-FA8F-DBAF-C806-32D81A8645EA}"/>
                </a:ext>
              </a:extLst>
            </p:cNvPr>
            <p:cNvSpPr/>
            <p:nvPr/>
          </p:nvSpPr>
          <p:spPr>
            <a:xfrm>
              <a:off x="9278539" y="2416334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" name="Graphic 103" descr="Gears with solid fill">
              <a:extLst>
                <a:ext uri="{FF2B5EF4-FFF2-40B4-BE49-F238E27FC236}">
                  <a16:creationId xmlns:a16="http://schemas.microsoft.com/office/drawing/2014/main" id="{0F21A322-545E-40A3-A4DB-7B7D00E52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88970" y="2518528"/>
              <a:ext cx="431065" cy="431065"/>
            </a:xfrm>
            <a:prstGeom prst="rect">
              <a:avLst/>
            </a:prstGeom>
          </p:spPr>
        </p:pic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174B00B9-4367-B3FA-7626-79E567CCB00C}"/>
                </a:ext>
              </a:extLst>
            </p:cNvPr>
            <p:cNvSpPr/>
            <p:nvPr/>
          </p:nvSpPr>
          <p:spPr>
            <a:xfrm>
              <a:off x="9678553" y="2597660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" name="Graphic 105" descr="Gears with solid fill">
              <a:extLst>
                <a:ext uri="{FF2B5EF4-FFF2-40B4-BE49-F238E27FC236}">
                  <a16:creationId xmlns:a16="http://schemas.microsoft.com/office/drawing/2014/main" id="{0E4454EE-6022-9263-4DC0-35752C5F8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98353" y="2707900"/>
              <a:ext cx="431065" cy="431065"/>
            </a:xfrm>
            <a:prstGeom prst="rect">
              <a:avLst/>
            </a:prstGeom>
          </p:spPr>
        </p:pic>
        <p:cxnSp>
          <p:nvCxnSpPr>
            <p:cNvPr id="107" name="Curved Connector 106">
              <a:extLst>
                <a:ext uri="{FF2B5EF4-FFF2-40B4-BE49-F238E27FC236}">
                  <a16:creationId xmlns:a16="http://schemas.microsoft.com/office/drawing/2014/main" id="{FFC9180D-D187-3792-A4B6-BFAD0F01BE57}"/>
                </a:ext>
              </a:extLst>
            </p:cNvPr>
            <p:cNvCxnSpPr>
              <a:cxnSpLocks/>
              <a:stCxn id="105" idx="1"/>
              <a:endCxn id="91" idx="3"/>
            </p:cNvCxnSpPr>
            <p:nvPr/>
          </p:nvCxnSpPr>
          <p:spPr>
            <a:xfrm rot="10800000" flipV="1">
              <a:off x="8496349" y="2917699"/>
              <a:ext cx="1182205" cy="1244847"/>
            </a:xfrm>
            <a:prstGeom prst="curvedConnector3">
              <a:avLst>
                <a:gd name="adj1" fmla="val 43554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893554B-0095-2120-5AC2-69934A251620}"/>
              </a:ext>
            </a:extLst>
          </p:cNvPr>
          <p:cNvGrpSpPr/>
          <p:nvPr/>
        </p:nvGrpSpPr>
        <p:grpSpPr>
          <a:xfrm>
            <a:off x="1962180" y="3132539"/>
            <a:ext cx="1210158" cy="1910599"/>
            <a:chOff x="1744665" y="3132538"/>
            <a:chExt cx="1607118" cy="2185375"/>
          </a:xfrm>
        </p:grpSpPr>
        <p:sp>
          <p:nvSpPr>
            <p:cNvPr id="109" name="Preparation 108">
              <a:extLst>
                <a:ext uri="{FF2B5EF4-FFF2-40B4-BE49-F238E27FC236}">
                  <a16:creationId xmlns:a16="http://schemas.microsoft.com/office/drawing/2014/main" id="{07A8CEF3-0CD9-AC49-7CDC-637096D757E5}"/>
                </a:ext>
              </a:extLst>
            </p:cNvPr>
            <p:cNvSpPr/>
            <p:nvPr/>
          </p:nvSpPr>
          <p:spPr>
            <a:xfrm>
              <a:off x="1744665" y="3132538"/>
              <a:ext cx="1576888" cy="1417800"/>
            </a:xfrm>
            <a:prstGeom prst="flowChartPreparation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A3D42D3C-E89D-CEFD-DFB1-F172E0C3B246}"/>
                </a:ext>
              </a:extLst>
            </p:cNvPr>
            <p:cNvSpPr txBox="1"/>
            <p:nvPr/>
          </p:nvSpPr>
          <p:spPr>
            <a:xfrm>
              <a:off x="1744665" y="4578629"/>
              <a:ext cx="1607118" cy="7392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/>
                <a:t>API</a:t>
              </a:r>
            </a:p>
            <a:p>
              <a:pPr algn="ctr"/>
              <a:r>
                <a:rPr lang="en-US" sz="1800" b="1"/>
                <a:t>Gateway</a:t>
              </a:r>
            </a:p>
          </p:txBody>
        </p:sp>
      </p:grp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CD14361-89DD-135D-B0BC-2CD11A33A625}"/>
              </a:ext>
            </a:extLst>
          </p:cNvPr>
          <p:cNvSpPr/>
          <p:nvPr/>
        </p:nvSpPr>
        <p:spPr>
          <a:xfrm>
            <a:off x="12700" y="1454719"/>
            <a:ext cx="11902570" cy="5403281"/>
          </a:xfrm>
          <a:prstGeom prst="roundRect">
            <a:avLst/>
          </a:prstGeom>
          <a:solidFill>
            <a:schemeClr val="bg1">
              <a:alpha val="9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itle 1">
            <a:extLst>
              <a:ext uri="{FF2B5EF4-FFF2-40B4-BE49-F238E27FC236}">
                <a16:creationId xmlns:a16="http://schemas.microsoft.com/office/drawing/2014/main" id="{691C0106-0B41-12F2-580C-1AFAB6DC0DEA}"/>
              </a:ext>
            </a:extLst>
          </p:cNvPr>
          <p:cNvSpPr txBox="1">
            <a:spLocks/>
          </p:cNvSpPr>
          <p:nvPr/>
        </p:nvSpPr>
        <p:spPr>
          <a:xfrm>
            <a:off x="3147840" y="1811370"/>
            <a:ext cx="1063977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77"/>
              </a:rPr>
              <a:t>Backend</a:t>
            </a:r>
          </a:p>
          <a:p>
            <a:pPr algn="ctr"/>
            <a:r>
              <a:rPr lang="en-US" sz="18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77"/>
              </a:rPr>
              <a:t>requests</a:t>
            </a: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7527926E-7586-964B-07A4-46BE8680B879}"/>
              </a:ext>
            </a:extLst>
          </p:cNvPr>
          <p:cNvSpPr/>
          <p:nvPr/>
        </p:nvSpPr>
        <p:spPr>
          <a:xfrm>
            <a:off x="763754" y="3268799"/>
            <a:ext cx="1143702" cy="4734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F606A8F8-4DDC-D046-1888-09BC032FD285}"/>
              </a:ext>
            </a:extLst>
          </p:cNvPr>
          <p:cNvSpPr/>
          <p:nvPr/>
        </p:nvSpPr>
        <p:spPr>
          <a:xfrm>
            <a:off x="761242" y="3910733"/>
            <a:ext cx="1143702" cy="4734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F56C8DF0-35B1-6EA5-7F94-11BB5132EE9A}"/>
              </a:ext>
            </a:extLst>
          </p:cNvPr>
          <p:cNvSpPr/>
          <p:nvPr/>
        </p:nvSpPr>
        <p:spPr>
          <a:xfrm>
            <a:off x="3307108" y="2560496"/>
            <a:ext cx="1143702" cy="4734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id="{A20A92B5-65A1-B5DE-E69B-C5BEC947E51A}"/>
              </a:ext>
            </a:extLst>
          </p:cNvPr>
          <p:cNvSpPr/>
          <p:nvPr/>
        </p:nvSpPr>
        <p:spPr>
          <a:xfrm rot="10996">
            <a:off x="3524728" y="3187931"/>
            <a:ext cx="1143702" cy="4734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B987EA1-F02F-65EE-DDB3-E5F80F56055B}"/>
              </a:ext>
            </a:extLst>
          </p:cNvPr>
          <p:cNvSpPr/>
          <p:nvPr/>
        </p:nvSpPr>
        <p:spPr>
          <a:xfrm rot="21562973">
            <a:off x="5856496" y="1805731"/>
            <a:ext cx="839943" cy="2707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57B8692-ED6E-CEC4-A7DD-1302FA51C2AB}"/>
              </a:ext>
            </a:extLst>
          </p:cNvPr>
          <p:cNvSpPr/>
          <p:nvPr/>
        </p:nvSpPr>
        <p:spPr>
          <a:xfrm rot="21562973">
            <a:off x="5968883" y="2217583"/>
            <a:ext cx="839943" cy="2707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EDA3ED-9625-11C7-05C0-032F696C2813}"/>
              </a:ext>
            </a:extLst>
          </p:cNvPr>
          <p:cNvSpPr txBox="1">
            <a:spLocks/>
          </p:cNvSpPr>
          <p:nvPr/>
        </p:nvSpPr>
        <p:spPr>
          <a:xfrm>
            <a:off x="262671" y="5139026"/>
            <a:ext cx="4083905" cy="1052797"/>
          </a:xfrm>
          <a:prstGeom prst="roundRect">
            <a:avLst/>
          </a:prstGeom>
          <a:ln w="3810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>
                <a:latin typeface="Gill Sans MT" panose="020B0502020104020203" pitchFamily="34" charset="77"/>
              </a:rPr>
              <a:t>When new requests arrive, the gateway adds </a:t>
            </a:r>
            <a:r>
              <a:rPr lang="en-US" sz="2200">
                <a:solidFill>
                  <a:srgbClr val="C00000"/>
                </a:solidFill>
                <a:latin typeface="Gill Sans MT" panose="020B0502020104020203" pitchFamily="34" charset="77"/>
              </a:rPr>
              <a:t>Global IDs </a:t>
            </a:r>
            <a:r>
              <a:rPr lang="en-US" sz="2200">
                <a:latin typeface="Gill Sans MT" panose="020B0502020104020203" pitchFamily="34" charset="77"/>
              </a:rPr>
              <a:t>to them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92B7488F-9014-59BE-A896-A34336F1864F}"/>
              </a:ext>
            </a:extLst>
          </p:cNvPr>
          <p:cNvSpPr txBox="1">
            <a:spLocks/>
          </p:cNvSpPr>
          <p:nvPr/>
        </p:nvSpPr>
        <p:spPr>
          <a:xfrm>
            <a:off x="589613" y="365125"/>
            <a:ext cx="1090112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Gill Sans MT" panose="020B0502020104020203" pitchFamily="34" charset="77"/>
              </a:rPr>
              <a:t>How end-to-end tracing happens today:</a:t>
            </a:r>
            <a:r>
              <a:rPr lang="en-US">
                <a:latin typeface="Gill Sans MT" panose="020B0502020104020203" pitchFamily="34" charset="77"/>
                <a:sym typeface="Wingdings" pitchFamily="2" charset="2"/>
              </a:rPr>
              <a:t> </a:t>
            </a:r>
            <a:br>
              <a:rPr lang="en-US">
                <a:latin typeface="Gill Sans MT" panose="020B0502020104020203" pitchFamily="34" charset="77"/>
                <a:sym typeface="Wingdings" pitchFamily="2" charset="2"/>
              </a:rPr>
            </a:br>
            <a:r>
              <a:rPr lang="en-US">
                <a:solidFill>
                  <a:srgbClr val="C00000"/>
                </a:solidFill>
                <a:latin typeface="Gill Sans MT" panose="020B0502020104020203" pitchFamily="34" charset="77"/>
                <a:sym typeface="Wingdings" pitchFamily="2" charset="2"/>
              </a:rPr>
              <a:t>H</a:t>
            </a:r>
            <a:r>
              <a:rPr lang="en-US">
                <a:solidFill>
                  <a:srgbClr val="C00000"/>
                </a:solidFill>
                <a:latin typeface="Gill Sans MT" panose="020B0502020104020203" pitchFamily="34" charset="77"/>
              </a:rPr>
              <a:t>eader Propagation</a:t>
            </a:r>
            <a:endParaRPr lang="en-US">
              <a:solidFill>
                <a:srgbClr val="C00000"/>
              </a:solidFill>
              <a:latin typeface="Gill Sans MT"/>
            </a:endParaRPr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ECD5D420-7D9D-204F-8E7E-2AD1091150FA}"/>
              </a:ext>
            </a:extLst>
          </p:cNvPr>
          <p:cNvSpPr/>
          <p:nvPr/>
        </p:nvSpPr>
        <p:spPr>
          <a:xfrm>
            <a:off x="1472958" y="3955097"/>
            <a:ext cx="365760" cy="3657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AFD364F9-6B8C-7793-BCBF-9602DF6A89B6}"/>
              </a:ext>
            </a:extLst>
          </p:cNvPr>
          <p:cNvSpPr/>
          <p:nvPr/>
        </p:nvSpPr>
        <p:spPr>
          <a:xfrm>
            <a:off x="6473302" y="1877918"/>
            <a:ext cx="164750" cy="1647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51FD7D71-95C8-8FCC-0480-8FF395E7D34E}"/>
              </a:ext>
            </a:extLst>
          </p:cNvPr>
          <p:cNvSpPr/>
          <p:nvPr/>
        </p:nvSpPr>
        <p:spPr>
          <a:xfrm>
            <a:off x="1472958" y="3338346"/>
            <a:ext cx="365760" cy="36576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id="{CB2EB01F-C3C0-74BB-66A3-D50FD693E380}"/>
              </a:ext>
            </a:extLst>
          </p:cNvPr>
          <p:cNvSpPr/>
          <p:nvPr/>
        </p:nvSpPr>
        <p:spPr>
          <a:xfrm>
            <a:off x="838047" y="3364711"/>
            <a:ext cx="555567" cy="24196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1000</a:t>
            </a:r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EA6BCE93-DFDF-07C1-F84C-C92097D95E26}"/>
              </a:ext>
            </a:extLst>
          </p:cNvPr>
          <p:cNvSpPr/>
          <p:nvPr/>
        </p:nvSpPr>
        <p:spPr>
          <a:xfrm>
            <a:off x="835535" y="4013130"/>
            <a:ext cx="555567" cy="24196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B53C7DA2-04FA-B850-4F59-CFCCFFC33BEC}"/>
              </a:ext>
            </a:extLst>
          </p:cNvPr>
          <p:cNvSpPr/>
          <p:nvPr/>
        </p:nvSpPr>
        <p:spPr>
          <a:xfrm rot="14452">
            <a:off x="4237939" y="3240903"/>
            <a:ext cx="365760" cy="36576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78666AFF-917D-B399-091D-F27378457574}"/>
              </a:ext>
            </a:extLst>
          </p:cNvPr>
          <p:cNvSpPr/>
          <p:nvPr/>
        </p:nvSpPr>
        <p:spPr>
          <a:xfrm>
            <a:off x="3395680" y="2678530"/>
            <a:ext cx="555567" cy="24196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143" name="Rounded Rectangle 142">
            <a:extLst>
              <a:ext uri="{FF2B5EF4-FFF2-40B4-BE49-F238E27FC236}">
                <a16:creationId xmlns:a16="http://schemas.microsoft.com/office/drawing/2014/main" id="{7029E534-7244-5F31-24DE-3BE19CB8ABE1}"/>
              </a:ext>
            </a:extLst>
          </p:cNvPr>
          <p:cNvSpPr/>
          <p:nvPr/>
        </p:nvSpPr>
        <p:spPr>
          <a:xfrm rot="10996">
            <a:off x="3608965" y="3299487"/>
            <a:ext cx="555567" cy="24196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1000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4B80868-1C6D-55CD-477A-B78CBFE68EA2}"/>
              </a:ext>
            </a:extLst>
          </p:cNvPr>
          <p:cNvSpPr/>
          <p:nvPr/>
        </p:nvSpPr>
        <p:spPr>
          <a:xfrm>
            <a:off x="5908478" y="1889702"/>
            <a:ext cx="508068" cy="13716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1000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4CB2C0-3388-971D-8A58-F511D6E98CE9}"/>
              </a:ext>
            </a:extLst>
          </p:cNvPr>
          <p:cNvSpPr/>
          <p:nvPr/>
        </p:nvSpPr>
        <p:spPr>
          <a:xfrm>
            <a:off x="6023837" y="2270600"/>
            <a:ext cx="535851" cy="17069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6AA0C2E-880F-DF54-A1BB-C9A0D4467404}"/>
              </a:ext>
            </a:extLst>
          </p:cNvPr>
          <p:cNvSpPr/>
          <p:nvPr/>
        </p:nvSpPr>
        <p:spPr>
          <a:xfrm>
            <a:off x="4028542" y="2610410"/>
            <a:ext cx="365760" cy="3657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B5F2082-1BE1-4C51-5331-941C6F6E6B05}"/>
              </a:ext>
            </a:extLst>
          </p:cNvPr>
          <p:cNvSpPr/>
          <p:nvPr/>
        </p:nvSpPr>
        <p:spPr>
          <a:xfrm>
            <a:off x="6593105" y="2272298"/>
            <a:ext cx="164750" cy="1647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86D00A-117D-CF27-721E-DFC56E3528DF}"/>
              </a:ext>
            </a:extLst>
          </p:cNvPr>
          <p:cNvSpPr txBox="1">
            <a:spLocks/>
          </p:cNvSpPr>
          <p:nvPr/>
        </p:nvSpPr>
        <p:spPr>
          <a:xfrm>
            <a:off x="5146103" y="3525364"/>
            <a:ext cx="6060408" cy="12134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>
                <a:latin typeface="Gill Sans MT" panose="020B0502020104020203" pitchFamily="34" charset="77"/>
              </a:rPr>
              <a:t>The Global IDs are </a:t>
            </a:r>
            <a:r>
              <a:rPr lang="en-US" sz="2200">
                <a:solidFill>
                  <a:srgbClr val="C00000"/>
                </a:solidFill>
                <a:latin typeface="Gill Sans MT" panose="020B0502020104020203" pitchFamily="34" charset="77"/>
              </a:rPr>
              <a:t>replicated</a:t>
            </a:r>
            <a:r>
              <a:rPr lang="en-US" sz="2200">
                <a:latin typeface="Gill Sans MT" panose="020B0502020104020203" pitchFamily="34" charset="77"/>
              </a:rPr>
              <a:t> across subsequent related requests by </a:t>
            </a:r>
            <a:r>
              <a:rPr lang="en-US" sz="2200">
                <a:solidFill>
                  <a:srgbClr val="C00000"/>
                </a:solidFill>
                <a:latin typeface="Gill Sans MT" panose="020B0502020104020203" pitchFamily="34" charset="77"/>
              </a:rPr>
              <a:t>intermediate services</a:t>
            </a:r>
          </a:p>
        </p:txBody>
      </p: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67E7F012-56D0-2EA6-3820-DE3E4E4F67DF}"/>
              </a:ext>
            </a:extLst>
          </p:cNvPr>
          <p:cNvCxnSpPr>
            <a:cxnSpLocks/>
            <a:stCxn id="137" idx="2"/>
            <a:endCxn id="143" idx="2"/>
          </p:cNvCxnSpPr>
          <p:nvPr/>
        </p:nvCxnSpPr>
        <p:spPr>
          <a:xfrm rot="5400000" flipH="1" flipV="1">
            <a:off x="2468483" y="2188797"/>
            <a:ext cx="65225" cy="2770531"/>
          </a:xfrm>
          <a:prstGeom prst="curvedConnector3">
            <a:avLst>
              <a:gd name="adj1" fmla="val -350479"/>
            </a:avLst>
          </a:prstGeom>
          <a:ln w="38100">
            <a:solidFill>
              <a:srgbClr val="000000">
                <a:alpha val="50196"/>
              </a:srgbClr>
            </a:solidFill>
            <a:prstDash val="dash"/>
            <a:tailEnd type="triangle" w="lg" len="med"/>
          </a:ln>
          <a:effectLst>
            <a:outerShdw blurRad="50800" dist="38100" dir="2700000" sx="99000" sy="9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91DDBA0E-263F-B2A2-858A-FBC6D66DE1D1}"/>
              </a:ext>
            </a:extLst>
          </p:cNvPr>
          <p:cNvCxnSpPr>
            <a:cxnSpLocks/>
            <a:endCxn id="139" idx="1"/>
          </p:cNvCxnSpPr>
          <p:nvPr/>
        </p:nvCxnSpPr>
        <p:spPr>
          <a:xfrm flipV="1">
            <a:off x="1841503" y="2799512"/>
            <a:ext cx="1554177" cy="1303329"/>
          </a:xfrm>
          <a:prstGeom prst="curvedConnector3">
            <a:avLst>
              <a:gd name="adj1" fmla="val 66343"/>
            </a:avLst>
          </a:prstGeom>
          <a:ln w="38100">
            <a:solidFill>
              <a:srgbClr val="000000">
                <a:alpha val="50196"/>
              </a:srgbClr>
            </a:solidFill>
            <a:prstDash val="dash"/>
            <a:tailEnd type="triangle" w="lg" len="med"/>
          </a:ln>
          <a:effectLst>
            <a:outerShdw blurRad="50800" dist="38100" dir="2700000" sx="99000" sy="9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433E8DCD-207A-6902-0355-5757682F76F6}"/>
              </a:ext>
            </a:extLst>
          </p:cNvPr>
          <p:cNvCxnSpPr>
            <a:cxnSpLocks/>
            <a:stCxn id="139" idx="0"/>
            <a:endCxn id="5" idx="0"/>
          </p:cNvCxnSpPr>
          <p:nvPr/>
        </p:nvCxnSpPr>
        <p:spPr>
          <a:xfrm rot="5400000" flipH="1" flipV="1">
            <a:off x="4778648" y="1165416"/>
            <a:ext cx="407930" cy="2618299"/>
          </a:xfrm>
          <a:prstGeom prst="curvedConnector3">
            <a:avLst>
              <a:gd name="adj1" fmla="val 156039"/>
            </a:avLst>
          </a:prstGeom>
          <a:ln w="38100">
            <a:solidFill>
              <a:srgbClr val="000000">
                <a:alpha val="50196"/>
              </a:srgbClr>
            </a:solidFill>
            <a:prstDash val="dash"/>
            <a:tailEnd type="triangle" w="lg" len="med"/>
          </a:ln>
          <a:effectLst>
            <a:outerShdw blurRad="50800" dist="38100" dir="2700000" sx="99000" sy="9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933D0012-AC30-0C4F-DB15-9F87A59EF4C7}"/>
              </a:ext>
            </a:extLst>
          </p:cNvPr>
          <p:cNvCxnSpPr>
            <a:cxnSpLocks/>
            <a:stCxn id="143" idx="3"/>
            <a:endCxn id="3" idx="1"/>
          </p:cNvCxnSpPr>
          <p:nvPr/>
        </p:nvCxnSpPr>
        <p:spPr>
          <a:xfrm flipV="1">
            <a:off x="4164531" y="1958282"/>
            <a:ext cx="1743947" cy="1463076"/>
          </a:xfrm>
          <a:prstGeom prst="curvedConnector3">
            <a:avLst>
              <a:gd name="adj1" fmla="val 50000"/>
            </a:avLst>
          </a:prstGeom>
          <a:ln w="38100">
            <a:solidFill>
              <a:srgbClr val="000000">
                <a:alpha val="50196"/>
              </a:srgbClr>
            </a:solidFill>
            <a:prstDash val="dash"/>
            <a:tailEnd type="triangle" w="lg" len="med"/>
          </a:ln>
          <a:effectLst>
            <a:outerShdw blurRad="50800" dist="38100" dir="2700000" sx="99000" sy="9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33A56487-2161-D69F-7EAB-B6B42EF3A2DF}"/>
              </a:ext>
            </a:extLst>
          </p:cNvPr>
          <p:cNvSpPr txBox="1">
            <a:spLocks/>
          </p:cNvSpPr>
          <p:nvPr/>
        </p:nvSpPr>
        <p:spPr>
          <a:xfrm>
            <a:off x="735474" y="2584833"/>
            <a:ext cx="1063977" cy="44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77"/>
              </a:rPr>
              <a:t>Incoming </a:t>
            </a:r>
            <a:br>
              <a:rPr lang="en-US" sz="18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77"/>
              </a:rPr>
            </a:br>
            <a:r>
              <a:rPr lang="en-US" sz="18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77"/>
              </a:rPr>
              <a:t>requests</a:t>
            </a:r>
          </a:p>
        </p:txBody>
      </p:sp>
    </p:spTree>
    <p:extLst>
      <p:ext uri="{BB962C8B-B14F-4D97-AF65-F5344CB8AC3E}">
        <p14:creationId xmlns:p14="http://schemas.microsoft.com/office/powerpoint/2010/main" val="212342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36" grpId="0"/>
      <p:bldP spid="138" grpId="0" animBg="1"/>
      <p:bldP spid="142" grpId="0" animBg="1"/>
      <p:bldP spid="140" grpId="0" animBg="1"/>
      <p:bldP spid="144" grpId="0" animBg="1"/>
      <p:bldP spid="4" grpId="0" animBg="1"/>
      <p:bldP spid="6" grpId="0" animBg="1"/>
      <p:bldP spid="8" grpId="0" animBg="1"/>
      <p:bldP spid="114" grpId="0" animBg="1"/>
      <p:bldP spid="115" grpId="0" animBg="1"/>
      <p:bldP spid="135" grpId="0" animBg="1"/>
      <p:bldP spid="137" grpId="0" animBg="1"/>
      <p:bldP spid="141" grpId="0" animBg="1"/>
      <p:bldP spid="113" grpId="0" animBg="1"/>
      <p:bldP spid="139" grpId="0" animBg="1"/>
      <p:bldP spid="143" grpId="0" animBg="1"/>
      <p:bldP spid="3" grpId="0" animBg="1"/>
      <p:bldP spid="5" grpId="0" animBg="1"/>
      <p:bldP spid="14" grpId="0" animBg="1"/>
      <p:bldP spid="17" grpId="0" animBg="1"/>
      <p:bldP spid="9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F20219FF-5036-C575-07D6-8BD093CA267E}"/>
              </a:ext>
            </a:extLst>
          </p:cNvPr>
          <p:cNvGrpSpPr/>
          <p:nvPr/>
        </p:nvGrpSpPr>
        <p:grpSpPr>
          <a:xfrm>
            <a:off x="3149575" y="1666409"/>
            <a:ext cx="7169058" cy="4090285"/>
            <a:chOff x="3149575" y="1666409"/>
            <a:chExt cx="7169058" cy="4090285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13C2FB5C-EE09-74E6-385F-F7FCA16022B2}"/>
                </a:ext>
              </a:extLst>
            </p:cNvPr>
            <p:cNvSpPr/>
            <p:nvPr/>
          </p:nvSpPr>
          <p:spPr>
            <a:xfrm>
              <a:off x="5190439" y="4230961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7E4B51EC-2ED8-E775-075F-3CF35298EB8A}"/>
                </a:ext>
              </a:extLst>
            </p:cNvPr>
            <p:cNvSpPr/>
            <p:nvPr/>
          </p:nvSpPr>
          <p:spPr>
            <a:xfrm>
              <a:off x="5175623" y="2212572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5D5ADF42-FF18-C0B4-0F4B-C2AC3D46C9B8}"/>
                </a:ext>
              </a:extLst>
            </p:cNvPr>
            <p:cNvSpPr/>
            <p:nvPr/>
          </p:nvSpPr>
          <p:spPr>
            <a:xfrm>
              <a:off x="7162854" y="1666409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Graphic 78" descr="Gears with solid fill">
              <a:extLst>
                <a:ext uri="{FF2B5EF4-FFF2-40B4-BE49-F238E27FC236}">
                  <a16:creationId xmlns:a16="http://schemas.microsoft.com/office/drawing/2014/main" id="{2766290E-7025-6EBB-92DE-92A3300E1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64042" y="5023016"/>
              <a:ext cx="431065" cy="431065"/>
            </a:xfrm>
            <a:prstGeom prst="rect">
              <a:avLst/>
            </a:prstGeom>
          </p:spPr>
        </p:pic>
        <p:pic>
          <p:nvPicPr>
            <p:cNvPr id="80" name="Graphic 79" descr="Gears with solid fill">
              <a:extLst>
                <a:ext uri="{FF2B5EF4-FFF2-40B4-BE49-F238E27FC236}">
                  <a16:creationId xmlns:a16="http://schemas.microsoft.com/office/drawing/2014/main" id="{BC861AD3-643C-3D20-57C7-471BF8512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67361" y="1792397"/>
              <a:ext cx="431065" cy="431065"/>
            </a:xfrm>
            <a:prstGeom prst="rect">
              <a:avLst/>
            </a:prstGeom>
          </p:spPr>
        </p:pic>
        <p:pic>
          <p:nvPicPr>
            <p:cNvPr id="81" name="Graphic 80" descr="Morse Code with solid fill">
              <a:extLst>
                <a:ext uri="{FF2B5EF4-FFF2-40B4-BE49-F238E27FC236}">
                  <a16:creationId xmlns:a16="http://schemas.microsoft.com/office/drawing/2014/main" id="{61C36D99-6638-794C-D8DD-D06E68EDC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72051" y="4335467"/>
              <a:ext cx="457200" cy="457200"/>
            </a:xfrm>
            <a:prstGeom prst="rect">
              <a:avLst/>
            </a:prstGeom>
          </p:spPr>
        </p:pic>
        <p:pic>
          <p:nvPicPr>
            <p:cNvPr id="82" name="Graphic 81" descr="Blockchain with solid fill">
              <a:extLst>
                <a:ext uri="{FF2B5EF4-FFF2-40B4-BE49-F238E27FC236}">
                  <a16:creationId xmlns:a16="http://schemas.microsoft.com/office/drawing/2014/main" id="{96A03221-FE66-E0A3-1382-30E5462A2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78989" y="2304012"/>
              <a:ext cx="457200" cy="457200"/>
            </a:xfrm>
            <a:prstGeom prst="rect">
              <a:avLst/>
            </a:prstGeom>
          </p:spPr>
        </p:pic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7210902D-DB5B-D915-16D4-1841700DAFCB}"/>
                </a:ext>
              </a:extLst>
            </p:cNvPr>
            <p:cNvSpPr/>
            <p:nvPr/>
          </p:nvSpPr>
          <p:spPr>
            <a:xfrm>
              <a:off x="7064425" y="4935288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Graphic 83" descr="Gears with solid fill">
              <a:extLst>
                <a:ext uri="{FF2B5EF4-FFF2-40B4-BE49-F238E27FC236}">
                  <a16:creationId xmlns:a16="http://schemas.microsoft.com/office/drawing/2014/main" id="{795E9920-0891-2326-D53E-7D26473D0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74856" y="5037482"/>
              <a:ext cx="431065" cy="431065"/>
            </a:xfrm>
            <a:prstGeom prst="rect">
              <a:avLst/>
            </a:prstGeom>
          </p:spPr>
        </p:pic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FFC23805-26FD-1030-5FA4-2996169DBC5D}"/>
                </a:ext>
              </a:extLst>
            </p:cNvPr>
            <p:cNvSpPr/>
            <p:nvPr/>
          </p:nvSpPr>
          <p:spPr>
            <a:xfrm>
              <a:off x="7464439" y="5116614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Graphic 85" descr="Gears with solid fill">
              <a:extLst>
                <a:ext uri="{FF2B5EF4-FFF2-40B4-BE49-F238E27FC236}">
                  <a16:creationId xmlns:a16="http://schemas.microsoft.com/office/drawing/2014/main" id="{B82AF355-470B-6AF5-2B38-F086B0F15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84239" y="5226854"/>
              <a:ext cx="431065" cy="431065"/>
            </a:xfrm>
            <a:prstGeom prst="rect">
              <a:avLst/>
            </a:prstGeom>
          </p:spPr>
        </p:pic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8DED54C-4EBF-F261-A137-4BEC0714F469}"/>
                </a:ext>
              </a:extLst>
            </p:cNvPr>
            <p:cNvSpPr/>
            <p:nvPr/>
          </p:nvSpPr>
          <p:spPr>
            <a:xfrm>
              <a:off x="7148719" y="3365959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" name="Graphic 87" descr="Database with solid fill">
              <a:extLst>
                <a:ext uri="{FF2B5EF4-FFF2-40B4-BE49-F238E27FC236}">
                  <a16:creationId xmlns:a16="http://schemas.microsoft.com/office/drawing/2014/main" id="{CA320B0F-8B2C-2BD4-E5AD-29AF911AF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237907" y="3470465"/>
              <a:ext cx="457200" cy="457200"/>
            </a:xfrm>
            <a:prstGeom prst="rect">
              <a:avLst/>
            </a:prstGeom>
          </p:spPr>
        </p:pic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9F6A55F7-D730-794A-BED1-E239EC4C4180}"/>
                </a:ext>
              </a:extLst>
            </p:cNvPr>
            <p:cNvSpPr/>
            <p:nvPr/>
          </p:nvSpPr>
          <p:spPr>
            <a:xfrm>
              <a:off x="7456254" y="3661181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0" name="Graphic 89" descr="Database with solid fill">
              <a:extLst>
                <a:ext uri="{FF2B5EF4-FFF2-40B4-BE49-F238E27FC236}">
                  <a16:creationId xmlns:a16="http://schemas.microsoft.com/office/drawing/2014/main" id="{3615675E-F1C7-5BE6-014A-D0F6AB167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545442" y="3765687"/>
              <a:ext cx="457200" cy="457200"/>
            </a:xfrm>
            <a:prstGeom prst="rect">
              <a:avLst/>
            </a:prstGeom>
          </p:spPr>
        </p:pic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79A9DC76-D50D-4CAE-9F10-DBECF82D92B5}"/>
                </a:ext>
              </a:extLst>
            </p:cNvPr>
            <p:cNvSpPr/>
            <p:nvPr/>
          </p:nvSpPr>
          <p:spPr>
            <a:xfrm>
              <a:off x="7856268" y="3842507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Graphic 91" descr="Database with solid fill">
              <a:extLst>
                <a:ext uri="{FF2B5EF4-FFF2-40B4-BE49-F238E27FC236}">
                  <a16:creationId xmlns:a16="http://schemas.microsoft.com/office/drawing/2014/main" id="{31618C43-9918-68E2-BD4E-1A06D20B4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947707" y="3934153"/>
              <a:ext cx="457200" cy="457200"/>
            </a:xfrm>
            <a:prstGeom prst="rect">
              <a:avLst/>
            </a:prstGeom>
          </p:spPr>
        </p:pic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D652FBC8-69BF-5B27-4BD2-0BFF072DE02D}"/>
                </a:ext>
              </a:extLst>
            </p:cNvPr>
            <p:cNvSpPr/>
            <p:nvPr/>
          </p:nvSpPr>
          <p:spPr>
            <a:xfrm>
              <a:off x="9287369" y="4339863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4" name="Graphic 93" descr="Gears with solid fill">
              <a:extLst>
                <a:ext uri="{FF2B5EF4-FFF2-40B4-BE49-F238E27FC236}">
                  <a16:creationId xmlns:a16="http://schemas.microsoft.com/office/drawing/2014/main" id="{C6CC5783-1562-20E9-7ED3-C6C1945D6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91876" y="4465851"/>
              <a:ext cx="431065" cy="431065"/>
            </a:xfrm>
            <a:prstGeom prst="rect">
              <a:avLst/>
            </a:prstGeom>
          </p:spPr>
        </p:pic>
        <p:cxnSp>
          <p:nvCxnSpPr>
            <p:cNvPr id="95" name="Curved Connector 94">
              <a:extLst>
                <a:ext uri="{FF2B5EF4-FFF2-40B4-BE49-F238E27FC236}">
                  <a16:creationId xmlns:a16="http://schemas.microsoft.com/office/drawing/2014/main" id="{B8C39F85-6098-6804-5BE8-709153BC178E}"/>
                </a:ext>
              </a:extLst>
            </p:cNvPr>
            <p:cNvCxnSpPr>
              <a:cxnSpLocks/>
              <a:stCxn id="77" idx="1"/>
            </p:cNvCxnSpPr>
            <p:nvPr/>
          </p:nvCxnSpPr>
          <p:spPr>
            <a:xfrm rot="10800000" flipV="1">
              <a:off x="3149575" y="2532611"/>
              <a:ext cx="2026048" cy="1219693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urved Connector 95">
              <a:extLst>
                <a:ext uri="{FF2B5EF4-FFF2-40B4-BE49-F238E27FC236}">
                  <a16:creationId xmlns:a16="http://schemas.microsoft.com/office/drawing/2014/main" id="{4DE6E158-AD24-C6DD-89B9-6DB83E0FC224}"/>
                </a:ext>
              </a:extLst>
            </p:cNvPr>
            <p:cNvCxnSpPr>
              <a:cxnSpLocks/>
              <a:stCxn id="76" idx="1"/>
            </p:cNvCxnSpPr>
            <p:nvPr/>
          </p:nvCxnSpPr>
          <p:spPr>
            <a:xfrm rot="10800000">
              <a:off x="3149575" y="3752305"/>
              <a:ext cx="2040864" cy="79869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urved Connector 96">
              <a:extLst>
                <a:ext uri="{FF2B5EF4-FFF2-40B4-BE49-F238E27FC236}">
                  <a16:creationId xmlns:a16="http://schemas.microsoft.com/office/drawing/2014/main" id="{24822469-37DF-A512-3FD1-5C59EDDEFE23}"/>
                </a:ext>
              </a:extLst>
            </p:cNvPr>
            <p:cNvCxnSpPr>
              <a:cxnSpLocks/>
              <a:stCxn id="78" idx="1"/>
            </p:cNvCxnSpPr>
            <p:nvPr/>
          </p:nvCxnSpPr>
          <p:spPr>
            <a:xfrm rot="10800000" flipV="1">
              <a:off x="5840016" y="1986449"/>
              <a:ext cx="1322838" cy="722354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urved Connector 97">
              <a:extLst>
                <a:ext uri="{FF2B5EF4-FFF2-40B4-BE49-F238E27FC236}">
                  <a16:creationId xmlns:a16="http://schemas.microsoft.com/office/drawing/2014/main" id="{179FAA4C-B77D-DBC4-4834-D7863D8BF228}"/>
                </a:ext>
              </a:extLst>
            </p:cNvPr>
            <p:cNvCxnSpPr>
              <a:cxnSpLocks/>
              <a:stCxn id="87" idx="1"/>
              <a:endCxn id="77" idx="3"/>
            </p:cNvCxnSpPr>
            <p:nvPr/>
          </p:nvCxnSpPr>
          <p:spPr>
            <a:xfrm rot="10800000">
              <a:off x="5815703" y="2532613"/>
              <a:ext cx="1333016" cy="115338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urved Connector 98">
              <a:extLst>
                <a:ext uri="{FF2B5EF4-FFF2-40B4-BE49-F238E27FC236}">
                  <a16:creationId xmlns:a16="http://schemas.microsoft.com/office/drawing/2014/main" id="{C4EC0691-66AD-737D-D526-148FFF70F3B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840016" y="3839383"/>
              <a:ext cx="1308702" cy="49710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urved Connector 99">
              <a:extLst>
                <a:ext uri="{FF2B5EF4-FFF2-40B4-BE49-F238E27FC236}">
                  <a16:creationId xmlns:a16="http://schemas.microsoft.com/office/drawing/2014/main" id="{4B614E15-39E1-DBB2-3D58-27F71C6134C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840016" y="4568798"/>
              <a:ext cx="1307578" cy="61488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urved Connector 100">
              <a:extLst>
                <a:ext uri="{FF2B5EF4-FFF2-40B4-BE49-F238E27FC236}">
                  <a16:creationId xmlns:a16="http://schemas.microsoft.com/office/drawing/2014/main" id="{F682F172-BEAB-33AD-5CD0-C66BFCF02F23}"/>
                </a:ext>
              </a:extLst>
            </p:cNvPr>
            <p:cNvCxnSpPr>
              <a:cxnSpLocks/>
              <a:endCxn id="78" idx="3"/>
            </p:cNvCxnSpPr>
            <p:nvPr/>
          </p:nvCxnSpPr>
          <p:spPr>
            <a:xfrm rot="10800000">
              <a:off x="7802935" y="1986449"/>
              <a:ext cx="1461641" cy="686934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urved Connector 101">
              <a:extLst>
                <a:ext uri="{FF2B5EF4-FFF2-40B4-BE49-F238E27FC236}">
                  <a16:creationId xmlns:a16="http://schemas.microsoft.com/office/drawing/2014/main" id="{36B8145D-6220-BAF6-8FD3-B0A879F6A797}"/>
                </a:ext>
              </a:extLst>
            </p:cNvPr>
            <p:cNvCxnSpPr>
              <a:cxnSpLocks/>
              <a:stCxn id="93" idx="1"/>
            </p:cNvCxnSpPr>
            <p:nvPr/>
          </p:nvCxnSpPr>
          <p:spPr>
            <a:xfrm rot="10800000" flipV="1">
              <a:off x="7802937" y="4659903"/>
              <a:ext cx="1484433" cy="57864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D20B8510-FA8F-DBAF-C806-32D81A8645EA}"/>
                </a:ext>
              </a:extLst>
            </p:cNvPr>
            <p:cNvSpPr/>
            <p:nvPr/>
          </p:nvSpPr>
          <p:spPr>
            <a:xfrm>
              <a:off x="9278539" y="2416334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" name="Graphic 103" descr="Gears with solid fill">
              <a:extLst>
                <a:ext uri="{FF2B5EF4-FFF2-40B4-BE49-F238E27FC236}">
                  <a16:creationId xmlns:a16="http://schemas.microsoft.com/office/drawing/2014/main" id="{0F21A322-545E-40A3-A4DB-7B7D00E52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88970" y="2518528"/>
              <a:ext cx="431065" cy="431065"/>
            </a:xfrm>
            <a:prstGeom prst="rect">
              <a:avLst/>
            </a:prstGeom>
          </p:spPr>
        </p:pic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174B00B9-4367-B3FA-7626-79E567CCB00C}"/>
                </a:ext>
              </a:extLst>
            </p:cNvPr>
            <p:cNvSpPr/>
            <p:nvPr/>
          </p:nvSpPr>
          <p:spPr>
            <a:xfrm>
              <a:off x="9678553" y="2597660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" name="Graphic 105" descr="Gears with solid fill">
              <a:extLst>
                <a:ext uri="{FF2B5EF4-FFF2-40B4-BE49-F238E27FC236}">
                  <a16:creationId xmlns:a16="http://schemas.microsoft.com/office/drawing/2014/main" id="{0E4454EE-6022-9263-4DC0-35752C5F8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98353" y="2707900"/>
              <a:ext cx="431065" cy="431065"/>
            </a:xfrm>
            <a:prstGeom prst="rect">
              <a:avLst/>
            </a:prstGeom>
          </p:spPr>
        </p:pic>
        <p:cxnSp>
          <p:nvCxnSpPr>
            <p:cNvPr id="107" name="Curved Connector 106">
              <a:extLst>
                <a:ext uri="{FF2B5EF4-FFF2-40B4-BE49-F238E27FC236}">
                  <a16:creationId xmlns:a16="http://schemas.microsoft.com/office/drawing/2014/main" id="{FFC9180D-D187-3792-A4B6-BFAD0F01BE57}"/>
                </a:ext>
              </a:extLst>
            </p:cNvPr>
            <p:cNvCxnSpPr>
              <a:cxnSpLocks/>
              <a:stCxn id="105" idx="1"/>
              <a:endCxn id="91" idx="3"/>
            </p:cNvCxnSpPr>
            <p:nvPr/>
          </p:nvCxnSpPr>
          <p:spPr>
            <a:xfrm rot="10800000" flipV="1">
              <a:off x="8496349" y="2917699"/>
              <a:ext cx="1182205" cy="1244847"/>
            </a:xfrm>
            <a:prstGeom prst="curvedConnector3">
              <a:avLst>
                <a:gd name="adj1" fmla="val 43554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893554B-0095-2120-5AC2-69934A251620}"/>
              </a:ext>
            </a:extLst>
          </p:cNvPr>
          <p:cNvGrpSpPr/>
          <p:nvPr/>
        </p:nvGrpSpPr>
        <p:grpSpPr>
          <a:xfrm>
            <a:off x="1962180" y="3132539"/>
            <a:ext cx="1210158" cy="1910599"/>
            <a:chOff x="1744665" y="3132538"/>
            <a:chExt cx="1607118" cy="2185375"/>
          </a:xfrm>
        </p:grpSpPr>
        <p:sp>
          <p:nvSpPr>
            <p:cNvPr id="109" name="Preparation 108">
              <a:extLst>
                <a:ext uri="{FF2B5EF4-FFF2-40B4-BE49-F238E27FC236}">
                  <a16:creationId xmlns:a16="http://schemas.microsoft.com/office/drawing/2014/main" id="{07A8CEF3-0CD9-AC49-7CDC-637096D757E5}"/>
                </a:ext>
              </a:extLst>
            </p:cNvPr>
            <p:cNvSpPr/>
            <p:nvPr/>
          </p:nvSpPr>
          <p:spPr>
            <a:xfrm>
              <a:off x="1744665" y="3132538"/>
              <a:ext cx="1576888" cy="1417800"/>
            </a:xfrm>
            <a:prstGeom prst="flowChartPreparation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A3D42D3C-E89D-CEFD-DFB1-F172E0C3B246}"/>
                </a:ext>
              </a:extLst>
            </p:cNvPr>
            <p:cNvSpPr txBox="1"/>
            <p:nvPr/>
          </p:nvSpPr>
          <p:spPr>
            <a:xfrm>
              <a:off x="1744665" y="4578629"/>
              <a:ext cx="1607118" cy="7392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/>
                <a:t>API</a:t>
              </a:r>
            </a:p>
            <a:p>
              <a:pPr algn="ctr"/>
              <a:r>
                <a:rPr lang="en-US" sz="1800" b="1"/>
                <a:t>Gateway</a:t>
              </a:r>
            </a:p>
          </p:txBody>
        </p:sp>
      </p:grp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CD14361-89DD-135D-B0BC-2CD11A33A625}"/>
              </a:ext>
            </a:extLst>
          </p:cNvPr>
          <p:cNvSpPr/>
          <p:nvPr/>
        </p:nvSpPr>
        <p:spPr>
          <a:xfrm>
            <a:off x="1692" y="1468458"/>
            <a:ext cx="11902570" cy="5403281"/>
          </a:xfrm>
          <a:prstGeom prst="roundRect">
            <a:avLst/>
          </a:prstGeom>
          <a:solidFill>
            <a:schemeClr val="bg1">
              <a:alpha val="9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9A7CFCA-EA7C-A7BD-0580-63A081D31F49}"/>
              </a:ext>
            </a:extLst>
          </p:cNvPr>
          <p:cNvSpPr/>
          <p:nvPr/>
        </p:nvSpPr>
        <p:spPr>
          <a:xfrm>
            <a:off x="6496099" y="4267052"/>
            <a:ext cx="5408164" cy="2392095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Gill Sans MT" panose="020B0502020104020203" pitchFamily="34" charset="77"/>
            </a:endParaRPr>
          </a:p>
        </p:txBody>
      </p:sp>
      <p:pic>
        <p:nvPicPr>
          <p:cNvPr id="61" name="Graphic 60" descr="Cheers with solid fill">
            <a:extLst>
              <a:ext uri="{FF2B5EF4-FFF2-40B4-BE49-F238E27FC236}">
                <a16:creationId xmlns:a16="http://schemas.microsoft.com/office/drawing/2014/main" id="{B8F80813-5835-7068-249F-20057A3F74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26102" y="3765687"/>
            <a:ext cx="2275322" cy="227532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48B96CAA-25A9-A33F-E054-CD465516C42D}"/>
              </a:ext>
            </a:extLst>
          </p:cNvPr>
          <p:cNvSpPr txBox="1"/>
          <p:nvPr/>
        </p:nvSpPr>
        <p:spPr>
          <a:xfrm>
            <a:off x="6326461" y="4326944"/>
            <a:ext cx="2339122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  <a:latin typeface="Gill Sans MT" panose="020B0502020104020203" pitchFamily="34" charset="77"/>
              </a:rPr>
              <a:t>Buy-in …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91C3AA9-9AD2-024B-7AEF-56ECB8B17693}"/>
              </a:ext>
            </a:extLst>
          </p:cNvPr>
          <p:cNvSpPr txBox="1"/>
          <p:nvPr/>
        </p:nvSpPr>
        <p:spPr>
          <a:xfrm>
            <a:off x="5225535" y="5027931"/>
            <a:ext cx="7909981" cy="163121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  <a:latin typeface="Gill Sans MT" panose="020B0502020104020203" pitchFamily="34" charset="77"/>
              </a:rPr>
              <a:t>… from 100s of loosely-coupled </a:t>
            </a:r>
            <a:br>
              <a:rPr lang="en-US" sz="2800">
                <a:solidFill>
                  <a:srgbClr val="C00000"/>
                </a:solidFill>
                <a:latin typeface="Gill Sans MT" panose="020B0502020104020203" pitchFamily="34" charset="77"/>
              </a:rPr>
            </a:br>
            <a:r>
              <a:rPr lang="en-US" sz="2800">
                <a:solidFill>
                  <a:srgbClr val="C00000"/>
                </a:solidFill>
                <a:latin typeface="Gill Sans MT" panose="020B0502020104020203" pitchFamily="34" charset="77"/>
              </a:rPr>
              <a:t>services is hard</a:t>
            </a:r>
            <a:br>
              <a:rPr lang="en-US" sz="2800">
                <a:solidFill>
                  <a:srgbClr val="C00000"/>
                </a:solidFill>
                <a:latin typeface="Gill Sans MT" panose="020B0502020104020203" pitchFamily="34" charset="77"/>
              </a:rPr>
            </a:br>
            <a:r>
              <a:rPr lang="en-US" sz="4400">
                <a:solidFill>
                  <a:srgbClr val="C00000"/>
                </a:solidFill>
                <a:latin typeface="Gill Sans MT" panose="020B0502020104020203" pitchFamily="34" charset="77"/>
                <a:sym typeface="Wingdings" pitchFamily="2" charset="2"/>
              </a:rPr>
              <a:t></a:t>
            </a:r>
            <a:endParaRPr lang="en-US" sz="2800">
              <a:solidFill>
                <a:srgbClr val="C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7BD50DD7-AC7A-10EF-8425-BD19AF91F6B6}"/>
              </a:ext>
            </a:extLst>
          </p:cNvPr>
          <p:cNvSpPr txBox="1">
            <a:spLocks/>
          </p:cNvSpPr>
          <p:nvPr/>
        </p:nvSpPr>
        <p:spPr>
          <a:xfrm>
            <a:off x="589613" y="365125"/>
            <a:ext cx="1090112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Gill Sans MT" panose="020B0502020104020203" pitchFamily="34" charset="77"/>
              </a:rPr>
              <a:t>How end-to-end tracing happens today:</a:t>
            </a:r>
            <a:r>
              <a:rPr lang="en-US">
                <a:latin typeface="Gill Sans MT" panose="020B0502020104020203" pitchFamily="34" charset="77"/>
                <a:sym typeface="Wingdings" pitchFamily="2" charset="2"/>
              </a:rPr>
              <a:t> </a:t>
            </a:r>
            <a:br>
              <a:rPr lang="en-US">
                <a:latin typeface="Gill Sans MT" panose="020B0502020104020203" pitchFamily="34" charset="77"/>
                <a:sym typeface="Wingdings" pitchFamily="2" charset="2"/>
              </a:rPr>
            </a:br>
            <a:r>
              <a:rPr lang="en-US">
                <a:solidFill>
                  <a:srgbClr val="C00000"/>
                </a:solidFill>
                <a:latin typeface="Gill Sans MT" panose="020B0502020104020203" pitchFamily="34" charset="77"/>
                <a:sym typeface="Wingdings" pitchFamily="2" charset="2"/>
              </a:rPr>
              <a:t>H</a:t>
            </a:r>
            <a:r>
              <a:rPr lang="en-US">
                <a:solidFill>
                  <a:srgbClr val="C00000"/>
                </a:solidFill>
                <a:latin typeface="Gill Sans MT" panose="020B0502020104020203" pitchFamily="34" charset="77"/>
              </a:rPr>
              <a:t>eader Propagation</a:t>
            </a:r>
            <a:endParaRPr lang="en-US">
              <a:solidFill>
                <a:srgbClr val="C00000"/>
              </a:solidFill>
              <a:latin typeface="Gill Sans MT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E498126-F58F-1036-31AB-08EA8C5A9A1A}"/>
              </a:ext>
            </a:extLst>
          </p:cNvPr>
          <p:cNvSpPr/>
          <p:nvPr/>
        </p:nvSpPr>
        <p:spPr>
          <a:xfrm>
            <a:off x="763754" y="3268799"/>
            <a:ext cx="1143702" cy="4734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471B729-56CD-6118-5E19-00FF4D92EED7}"/>
              </a:ext>
            </a:extLst>
          </p:cNvPr>
          <p:cNvSpPr/>
          <p:nvPr/>
        </p:nvSpPr>
        <p:spPr>
          <a:xfrm>
            <a:off x="761242" y="3910733"/>
            <a:ext cx="1143702" cy="4734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1BBDA09-8AEC-D9C6-69AB-291691E8876B}"/>
              </a:ext>
            </a:extLst>
          </p:cNvPr>
          <p:cNvSpPr/>
          <p:nvPr/>
        </p:nvSpPr>
        <p:spPr>
          <a:xfrm>
            <a:off x="3307108" y="2560496"/>
            <a:ext cx="1143702" cy="4734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CBA1551-2158-D7C4-593B-8D504859A402}"/>
              </a:ext>
            </a:extLst>
          </p:cNvPr>
          <p:cNvSpPr/>
          <p:nvPr/>
        </p:nvSpPr>
        <p:spPr>
          <a:xfrm rot="10996">
            <a:off x="3524728" y="3187931"/>
            <a:ext cx="1143702" cy="4734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7B33B8-98C8-8EB7-FF52-3F44D1E97866}"/>
              </a:ext>
            </a:extLst>
          </p:cNvPr>
          <p:cNvSpPr/>
          <p:nvPr/>
        </p:nvSpPr>
        <p:spPr>
          <a:xfrm rot="21562973">
            <a:off x="5856496" y="1805731"/>
            <a:ext cx="839943" cy="2707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0CB9AFA-10D7-CF2E-BEB9-2D5CF8D37A89}"/>
              </a:ext>
            </a:extLst>
          </p:cNvPr>
          <p:cNvSpPr/>
          <p:nvPr/>
        </p:nvSpPr>
        <p:spPr>
          <a:xfrm rot="21562973">
            <a:off x="5968883" y="2217583"/>
            <a:ext cx="839943" cy="2707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2627418-E127-2B3A-06C0-AC64BD3AF6CB}"/>
              </a:ext>
            </a:extLst>
          </p:cNvPr>
          <p:cNvSpPr/>
          <p:nvPr/>
        </p:nvSpPr>
        <p:spPr>
          <a:xfrm>
            <a:off x="1472958" y="3955097"/>
            <a:ext cx="365760" cy="3657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EEC835E-7561-3B41-6C16-A3624F9D43B3}"/>
              </a:ext>
            </a:extLst>
          </p:cNvPr>
          <p:cNvSpPr/>
          <p:nvPr/>
        </p:nvSpPr>
        <p:spPr>
          <a:xfrm>
            <a:off x="6473302" y="1877918"/>
            <a:ext cx="164750" cy="1647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68F0E97-D665-F5D1-4B4E-498F27AA2C3A}"/>
              </a:ext>
            </a:extLst>
          </p:cNvPr>
          <p:cNvSpPr/>
          <p:nvPr/>
        </p:nvSpPr>
        <p:spPr>
          <a:xfrm>
            <a:off x="1472958" y="3338346"/>
            <a:ext cx="365760" cy="36576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B264953-5C77-8479-CB40-064BE58F0AD8}"/>
              </a:ext>
            </a:extLst>
          </p:cNvPr>
          <p:cNvSpPr/>
          <p:nvPr/>
        </p:nvSpPr>
        <p:spPr>
          <a:xfrm>
            <a:off x="838047" y="3364711"/>
            <a:ext cx="555567" cy="24196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1000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FC3E07C-858F-B1E5-1A07-C919ACBCAB44}"/>
              </a:ext>
            </a:extLst>
          </p:cNvPr>
          <p:cNvSpPr/>
          <p:nvPr/>
        </p:nvSpPr>
        <p:spPr>
          <a:xfrm>
            <a:off x="835535" y="4013130"/>
            <a:ext cx="555567" cy="24196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D4A7B61-83DC-39D0-B33A-E6774BF3A8A7}"/>
              </a:ext>
            </a:extLst>
          </p:cNvPr>
          <p:cNvSpPr/>
          <p:nvPr/>
        </p:nvSpPr>
        <p:spPr>
          <a:xfrm rot="14452">
            <a:off x="4237939" y="3240903"/>
            <a:ext cx="365760" cy="36576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EC53765-B986-0CD9-3FFF-8F7880F85091}"/>
              </a:ext>
            </a:extLst>
          </p:cNvPr>
          <p:cNvSpPr/>
          <p:nvPr/>
        </p:nvSpPr>
        <p:spPr>
          <a:xfrm>
            <a:off x="3395680" y="2678530"/>
            <a:ext cx="555567" cy="24196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1E1FA9B-4E22-167D-3036-9F45F2BA7302}"/>
              </a:ext>
            </a:extLst>
          </p:cNvPr>
          <p:cNvSpPr/>
          <p:nvPr/>
        </p:nvSpPr>
        <p:spPr>
          <a:xfrm rot="10996">
            <a:off x="3608965" y="3299487"/>
            <a:ext cx="555567" cy="24196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1000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A560349-B4F4-4913-F389-26BBEC1FF645}"/>
              </a:ext>
            </a:extLst>
          </p:cNvPr>
          <p:cNvSpPr/>
          <p:nvPr/>
        </p:nvSpPr>
        <p:spPr>
          <a:xfrm>
            <a:off x="5908478" y="1889702"/>
            <a:ext cx="508068" cy="13716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1000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5686E35-27F4-58B3-4FC5-495AEA126585}"/>
              </a:ext>
            </a:extLst>
          </p:cNvPr>
          <p:cNvSpPr/>
          <p:nvPr/>
        </p:nvSpPr>
        <p:spPr>
          <a:xfrm>
            <a:off x="6023837" y="2270600"/>
            <a:ext cx="535851" cy="17069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1A70ADE-5409-0C8F-C72C-364F7046C3BD}"/>
              </a:ext>
            </a:extLst>
          </p:cNvPr>
          <p:cNvSpPr/>
          <p:nvPr/>
        </p:nvSpPr>
        <p:spPr>
          <a:xfrm>
            <a:off x="4028542" y="2610410"/>
            <a:ext cx="365760" cy="3657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76BFFF6-EFFA-8E84-CC74-31796D30EF7C}"/>
              </a:ext>
            </a:extLst>
          </p:cNvPr>
          <p:cNvSpPr/>
          <p:nvPr/>
        </p:nvSpPr>
        <p:spPr>
          <a:xfrm>
            <a:off x="6593105" y="2272298"/>
            <a:ext cx="164750" cy="1647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0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3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F20219FF-5036-C575-07D6-8BD093CA267E}"/>
              </a:ext>
            </a:extLst>
          </p:cNvPr>
          <p:cNvGrpSpPr/>
          <p:nvPr/>
        </p:nvGrpSpPr>
        <p:grpSpPr>
          <a:xfrm>
            <a:off x="3149575" y="1666409"/>
            <a:ext cx="7169058" cy="4090285"/>
            <a:chOff x="3149575" y="1666409"/>
            <a:chExt cx="7169058" cy="4090285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13C2FB5C-EE09-74E6-385F-F7FCA16022B2}"/>
                </a:ext>
              </a:extLst>
            </p:cNvPr>
            <p:cNvSpPr/>
            <p:nvPr/>
          </p:nvSpPr>
          <p:spPr>
            <a:xfrm>
              <a:off x="5190439" y="4230961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7E4B51EC-2ED8-E775-075F-3CF35298EB8A}"/>
                </a:ext>
              </a:extLst>
            </p:cNvPr>
            <p:cNvSpPr/>
            <p:nvPr/>
          </p:nvSpPr>
          <p:spPr>
            <a:xfrm>
              <a:off x="5175623" y="2212572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5D5ADF42-FF18-C0B4-0F4B-C2AC3D46C9B8}"/>
                </a:ext>
              </a:extLst>
            </p:cNvPr>
            <p:cNvSpPr/>
            <p:nvPr/>
          </p:nvSpPr>
          <p:spPr>
            <a:xfrm>
              <a:off x="7162854" y="1666409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Graphic 78" descr="Gears with solid fill">
              <a:extLst>
                <a:ext uri="{FF2B5EF4-FFF2-40B4-BE49-F238E27FC236}">
                  <a16:creationId xmlns:a16="http://schemas.microsoft.com/office/drawing/2014/main" id="{2766290E-7025-6EBB-92DE-92A3300E1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64042" y="5023016"/>
              <a:ext cx="431065" cy="431065"/>
            </a:xfrm>
            <a:prstGeom prst="rect">
              <a:avLst/>
            </a:prstGeom>
          </p:spPr>
        </p:pic>
        <p:pic>
          <p:nvPicPr>
            <p:cNvPr id="80" name="Graphic 79" descr="Gears with solid fill">
              <a:extLst>
                <a:ext uri="{FF2B5EF4-FFF2-40B4-BE49-F238E27FC236}">
                  <a16:creationId xmlns:a16="http://schemas.microsoft.com/office/drawing/2014/main" id="{BC861AD3-643C-3D20-57C7-471BF8512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67361" y="1792397"/>
              <a:ext cx="431065" cy="431065"/>
            </a:xfrm>
            <a:prstGeom prst="rect">
              <a:avLst/>
            </a:prstGeom>
          </p:spPr>
        </p:pic>
        <p:pic>
          <p:nvPicPr>
            <p:cNvPr id="81" name="Graphic 80" descr="Morse Code with solid fill">
              <a:extLst>
                <a:ext uri="{FF2B5EF4-FFF2-40B4-BE49-F238E27FC236}">
                  <a16:creationId xmlns:a16="http://schemas.microsoft.com/office/drawing/2014/main" id="{61C36D99-6638-794C-D8DD-D06E68EDC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72051" y="4335467"/>
              <a:ext cx="457200" cy="457200"/>
            </a:xfrm>
            <a:prstGeom prst="rect">
              <a:avLst/>
            </a:prstGeom>
          </p:spPr>
        </p:pic>
        <p:pic>
          <p:nvPicPr>
            <p:cNvPr id="82" name="Graphic 81" descr="Blockchain with solid fill">
              <a:extLst>
                <a:ext uri="{FF2B5EF4-FFF2-40B4-BE49-F238E27FC236}">
                  <a16:creationId xmlns:a16="http://schemas.microsoft.com/office/drawing/2014/main" id="{96A03221-FE66-E0A3-1382-30E5462A2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78989" y="2304012"/>
              <a:ext cx="457200" cy="457200"/>
            </a:xfrm>
            <a:prstGeom prst="rect">
              <a:avLst/>
            </a:prstGeom>
          </p:spPr>
        </p:pic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7210902D-DB5B-D915-16D4-1841700DAFCB}"/>
                </a:ext>
              </a:extLst>
            </p:cNvPr>
            <p:cNvSpPr/>
            <p:nvPr/>
          </p:nvSpPr>
          <p:spPr>
            <a:xfrm>
              <a:off x="7064425" y="4935288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Graphic 83" descr="Gears with solid fill">
              <a:extLst>
                <a:ext uri="{FF2B5EF4-FFF2-40B4-BE49-F238E27FC236}">
                  <a16:creationId xmlns:a16="http://schemas.microsoft.com/office/drawing/2014/main" id="{795E9920-0891-2326-D53E-7D26473D0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74856" y="5037482"/>
              <a:ext cx="431065" cy="431065"/>
            </a:xfrm>
            <a:prstGeom prst="rect">
              <a:avLst/>
            </a:prstGeom>
          </p:spPr>
        </p:pic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FFC23805-26FD-1030-5FA4-2996169DBC5D}"/>
                </a:ext>
              </a:extLst>
            </p:cNvPr>
            <p:cNvSpPr/>
            <p:nvPr/>
          </p:nvSpPr>
          <p:spPr>
            <a:xfrm>
              <a:off x="7464439" y="5116614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Graphic 85" descr="Gears with solid fill">
              <a:extLst>
                <a:ext uri="{FF2B5EF4-FFF2-40B4-BE49-F238E27FC236}">
                  <a16:creationId xmlns:a16="http://schemas.microsoft.com/office/drawing/2014/main" id="{B82AF355-470B-6AF5-2B38-F086B0F15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84239" y="5226854"/>
              <a:ext cx="431065" cy="431065"/>
            </a:xfrm>
            <a:prstGeom prst="rect">
              <a:avLst/>
            </a:prstGeom>
          </p:spPr>
        </p:pic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8DED54C-4EBF-F261-A137-4BEC0714F469}"/>
                </a:ext>
              </a:extLst>
            </p:cNvPr>
            <p:cNvSpPr/>
            <p:nvPr/>
          </p:nvSpPr>
          <p:spPr>
            <a:xfrm>
              <a:off x="7148719" y="3365959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" name="Graphic 87" descr="Database with solid fill">
              <a:extLst>
                <a:ext uri="{FF2B5EF4-FFF2-40B4-BE49-F238E27FC236}">
                  <a16:creationId xmlns:a16="http://schemas.microsoft.com/office/drawing/2014/main" id="{CA320B0F-8B2C-2BD4-E5AD-29AF911AF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237907" y="3470465"/>
              <a:ext cx="457200" cy="457200"/>
            </a:xfrm>
            <a:prstGeom prst="rect">
              <a:avLst/>
            </a:prstGeom>
          </p:spPr>
        </p:pic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9F6A55F7-D730-794A-BED1-E239EC4C4180}"/>
                </a:ext>
              </a:extLst>
            </p:cNvPr>
            <p:cNvSpPr/>
            <p:nvPr/>
          </p:nvSpPr>
          <p:spPr>
            <a:xfrm>
              <a:off x="7456254" y="3661181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0" name="Graphic 89" descr="Database with solid fill">
              <a:extLst>
                <a:ext uri="{FF2B5EF4-FFF2-40B4-BE49-F238E27FC236}">
                  <a16:creationId xmlns:a16="http://schemas.microsoft.com/office/drawing/2014/main" id="{3615675E-F1C7-5BE6-014A-D0F6AB167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545442" y="3765687"/>
              <a:ext cx="457200" cy="457200"/>
            </a:xfrm>
            <a:prstGeom prst="rect">
              <a:avLst/>
            </a:prstGeom>
          </p:spPr>
        </p:pic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79A9DC76-D50D-4CAE-9F10-DBECF82D92B5}"/>
                </a:ext>
              </a:extLst>
            </p:cNvPr>
            <p:cNvSpPr/>
            <p:nvPr/>
          </p:nvSpPr>
          <p:spPr>
            <a:xfrm>
              <a:off x="7856268" y="3842507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Graphic 91" descr="Database with solid fill">
              <a:extLst>
                <a:ext uri="{FF2B5EF4-FFF2-40B4-BE49-F238E27FC236}">
                  <a16:creationId xmlns:a16="http://schemas.microsoft.com/office/drawing/2014/main" id="{31618C43-9918-68E2-BD4E-1A06D20B4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947707" y="3934153"/>
              <a:ext cx="457200" cy="457200"/>
            </a:xfrm>
            <a:prstGeom prst="rect">
              <a:avLst/>
            </a:prstGeom>
          </p:spPr>
        </p:pic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D652FBC8-69BF-5B27-4BD2-0BFF072DE02D}"/>
                </a:ext>
              </a:extLst>
            </p:cNvPr>
            <p:cNvSpPr/>
            <p:nvPr/>
          </p:nvSpPr>
          <p:spPr>
            <a:xfrm>
              <a:off x="9287369" y="4339863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4" name="Graphic 93" descr="Gears with solid fill">
              <a:extLst>
                <a:ext uri="{FF2B5EF4-FFF2-40B4-BE49-F238E27FC236}">
                  <a16:creationId xmlns:a16="http://schemas.microsoft.com/office/drawing/2014/main" id="{C6CC5783-1562-20E9-7ED3-C6C1945D6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91876" y="4465851"/>
              <a:ext cx="431065" cy="431065"/>
            </a:xfrm>
            <a:prstGeom prst="rect">
              <a:avLst/>
            </a:prstGeom>
          </p:spPr>
        </p:pic>
        <p:cxnSp>
          <p:nvCxnSpPr>
            <p:cNvPr id="95" name="Curved Connector 94">
              <a:extLst>
                <a:ext uri="{FF2B5EF4-FFF2-40B4-BE49-F238E27FC236}">
                  <a16:creationId xmlns:a16="http://schemas.microsoft.com/office/drawing/2014/main" id="{B8C39F85-6098-6804-5BE8-709153BC178E}"/>
                </a:ext>
              </a:extLst>
            </p:cNvPr>
            <p:cNvCxnSpPr>
              <a:cxnSpLocks/>
              <a:stCxn id="77" idx="1"/>
            </p:cNvCxnSpPr>
            <p:nvPr/>
          </p:nvCxnSpPr>
          <p:spPr>
            <a:xfrm rot="10800000" flipV="1">
              <a:off x="3149575" y="2532611"/>
              <a:ext cx="2026048" cy="1219693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urved Connector 95">
              <a:extLst>
                <a:ext uri="{FF2B5EF4-FFF2-40B4-BE49-F238E27FC236}">
                  <a16:creationId xmlns:a16="http://schemas.microsoft.com/office/drawing/2014/main" id="{4DE6E158-AD24-C6DD-89B9-6DB83E0FC224}"/>
                </a:ext>
              </a:extLst>
            </p:cNvPr>
            <p:cNvCxnSpPr>
              <a:cxnSpLocks/>
              <a:stCxn id="76" idx="1"/>
            </p:cNvCxnSpPr>
            <p:nvPr/>
          </p:nvCxnSpPr>
          <p:spPr>
            <a:xfrm rot="10800000">
              <a:off x="3149575" y="3752305"/>
              <a:ext cx="2040864" cy="79869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urved Connector 96">
              <a:extLst>
                <a:ext uri="{FF2B5EF4-FFF2-40B4-BE49-F238E27FC236}">
                  <a16:creationId xmlns:a16="http://schemas.microsoft.com/office/drawing/2014/main" id="{24822469-37DF-A512-3FD1-5C59EDDEFE23}"/>
                </a:ext>
              </a:extLst>
            </p:cNvPr>
            <p:cNvCxnSpPr>
              <a:cxnSpLocks/>
              <a:stCxn id="78" idx="1"/>
            </p:cNvCxnSpPr>
            <p:nvPr/>
          </p:nvCxnSpPr>
          <p:spPr>
            <a:xfrm rot="10800000" flipV="1">
              <a:off x="5840016" y="1986449"/>
              <a:ext cx="1322838" cy="722354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urved Connector 97">
              <a:extLst>
                <a:ext uri="{FF2B5EF4-FFF2-40B4-BE49-F238E27FC236}">
                  <a16:creationId xmlns:a16="http://schemas.microsoft.com/office/drawing/2014/main" id="{179FAA4C-B77D-DBC4-4834-D7863D8BF228}"/>
                </a:ext>
              </a:extLst>
            </p:cNvPr>
            <p:cNvCxnSpPr>
              <a:cxnSpLocks/>
              <a:stCxn id="87" idx="1"/>
              <a:endCxn id="77" idx="3"/>
            </p:cNvCxnSpPr>
            <p:nvPr/>
          </p:nvCxnSpPr>
          <p:spPr>
            <a:xfrm rot="10800000">
              <a:off x="5815703" y="2532613"/>
              <a:ext cx="1333016" cy="115338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urved Connector 98">
              <a:extLst>
                <a:ext uri="{FF2B5EF4-FFF2-40B4-BE49-F238E27FC236}">
                  <a16:creationId xmlns:a16="http://schemas.microsoft.com/office/drawing/2014/main" id="{C4EC0691-66AD-737D-D526-148FFF70F3B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840016" y="3839383"/>
              <a:ext cx="1308702" cy="49710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urved Connector 99">
              <a:extLst>
                <a:ext uri="{FF2B5EF4-FFF2-40B4-BE49-F238E27FC236}">
                  <a16:creationId xmlns:a16="http://schemas.microsoft.com/office/drawing/2014/main" id="{4B614E15-39E1-DBB2-3D58-27F71C6134C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840016" y="4568798"/>
              <a:ext cx="1307578" cy="61488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urved Connector 100">
              <a:extLst>
                <a:ext uri="{FF2B5EF4-FFF2-40B4-BE49-F238E27FC236}">
                  <a16:creationId xmlns:a16="http://schemas.microsoft.com/office/drawing/2014/main" id="{F682F172-BEAB-33AD-5CD0-C66BFCF02F23}"/>
                </a:ext>
              </a:extLst>
            </p:cNvPr>
            <p:cNvCxnSpPr>
              <a:cxnSpLocks/>
              <a:endCxn id="78" idx="3"/>
            </p:cNvCxnSpPr>
            <p:nvPr/>
          </p:nvCxnSpPr>
          <p:spPr>
            <a:xfrm rot="10800000">
              <a:off x="7802935" y="1986449"/>
              <a:ext cx="1461641" cy="686934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urved Connector 101">
              <a:extLst>
                <a:ext uri="{FF2B5EF4-FFF2-40B4-BE49-F238E27FC236}">
                  <a16:creationId xmlns:a16="http://schemas.microsoft.com/office/drawing/2014/main" id="{36B8145D-6220-BAF6-8FD3-B0A879F6A797}"/>
                </a:ext>
              </a:extLst>
            </p:cNvPr>
            <p:cNvCxnSpPr>
              <a:cxnSpLocks/>
              <a:stCxn id="93" idx="1"/>
            </p:cNvCxnSpPr>
            <p:nvPr/>
          </p:nvCxnSpPr>
          <p:spPr>
            <a:xfrm rot="10800000" flipV="1">
              <a:off x="7802937" y="4659903"/>
              <a:ext cx="1484433" cy="57864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D20B8510-FA8F-DBAF-C806-32D81A8645EA}"/>
                </a:ext>
              </a:extLst>
            </p:cNvPr>
            <p:cNvSpPr/>
            <p:nvPr/>
          </p:nvSpPr>
          <p:spPr>
            <a:xfrm>
              <a:off x="9278539" y="2416334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" name="Graphic 103" descr="Gears with solid fill">
              <a:extLst>
                <a:ext uri="{FF2B5EF4-FFF2-40B4-BE49-F238E27FC236}">
                  <a16:creationId xmlns:a16="http://schemas.microsoft.com/office/drawing/2014/main" id="{0F21A322-545E-40A3-A4DB-7B7D00E52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88970" y="2518528"/>
              <a:ext cx="431065" cy="431065"/>
            </a:xfrm>
            <a:prstGeom prst="rect">
              <a:avLst/>
            </a:prstGeom>
          </p:spPr>
        </p:pic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174B00B9-4367-B3FA-7626-79E567CCB00C}"/>
                </a:ext>
              </a:extLst>
            </p:cNvPr>
            <p:cNvSpPr/>
            <p:nvPr/>
          </p:nvSpPr>
          <p:spPr>
            <a:xfrm>
              <a:off x="9678553" y="2597660"/>
              <a:ext cx="640080" cy="6400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" name="Graphic 105" descr="Gears with solid fill">
              <a:extLst>
                <a:ext uri="{FF2B5EF4-FFF2-40B4-BE49-F238E27FC236}">
                  <a16:creationId xmlns:a16="http://schemas.microsoft.com/office/drawing/2014/main" id="{0E4454EE-6022-9263-4DC0-35752C5F8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98353" y="2707900"/>
              <a:ext cx="431065" cy="431065"/>
            </a:xfrm>
            <a:prstGeom prst="rect">
              <a:avLst/>
            </a:prstGeom>
          </p:spPr>
        </p:pic>
        <p:cxnSp>
          <p:nvCxnSpPr>
            <p:cNvPr id="107" name="Curved Connector 106">
              <a:extLst>
                <a:ext uri="{FF2B5EF4-FFF2-40B4-BE49-F238E27FC236}">
                  <a16:creationId xmlns:a16="http://schemas.microsoft.com/office/drawing/2014/main" id="{FFC9180D-D187-3792-A4B6-BFAD0F01BE57}"/>
                </a:ext>
              </a:extLst>
            </p:cNvPr>
            <p:cNvCxnSpPr>
              <a:cxnSpLocks/>
              <a:stCxn id="105" idx="1"/>
              <a:endCxn id="91" idx="3"/>
            </p:cNvCxnSpPr>
            <p:nvPr/>
          </p:nvCxnSpPr>
          <p:spPr>
            <a:xfrm rot="10800000" flipV="1">
              <a:off x="8496349" y="2917699"/>
              <a:ext cx="1182205" cy="1244847"/>
            </a:xfrm>
            <a:prstGeom prst="curvedConnector3">
              <a:avLst>
                <a:gd name="adj1" fmla="val 43554"/>
              </a:avLst>
            </a:prstGeom>
            <a:ln w="38100">
              <a:solidFill>
                <a:schemeClr val="tx1">
                  <a:lumMod val="75000"/>
                  <a:lumOff val="25000"/>
                  <a:alpha val="62384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893554B-0095-2120-5AC2-69934A251620}"/>
              </a:ext>
            </a:extLst>
          </p:cNvPr>
          <p:cNvGrpSpPr/>
          <p:nvPr/>
        </p:nvGrpSpPr>
        <p:grpSpPr>
          <a:xfrm>
            <a:off x="1962180" y="3132539"/>
            <a:ext cx="1210158" cy="1910599"/>
            <a:chOff x="1744665" y="3132538"/>
            <a:chExt cx="1607118" cy="2185375"/>
          </a:xfrm>
        </p:grpSpPr>
        <p:sp>
          <p:nvSpPr>
            <p:cNvPr id="109" name="Preparation 108">
              <a:extLst>
                <a:ext uri="{FF2B5EF4-FFF2-40B4-BE49-F238E27FC236}">
                  <a16:creationId xmlns:a16="http://schemas.microsoft.com/office/drawing/2014/main" id="{07A8CEF3-0CD9-AC49-7CDC-637096D757E5}"/>
                </a:ext>
              </a:extLst>
            </p:cNvPr>
            <p:cNvSpPr/>
            <p:nvPr/>
          </p:nvSpPr>
          <p:spPr>
            <a:xfrm>
              <a:off x="1744665" y="3132538"/>
              <a:ext cx="1576888" cy="1417800"/>
            </a:xfrm>
            <a:prstGeom prst="flowChartPreparation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A3D42D3C-E89D-CEFD-DFB1-F172E0C3B246}"/>
                </a:ext>
              </a:extLst>
            </p:cNvPr>
            <p:cNvSpPr txBox="1"/>
            <p:nvPr/>
          </p:nvSpPr>
          <p:spPr>
            <a:xfrm>
              <a:off x="1744665" y="4578629"/>
              <a:ext cx="1607118" cy="7392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/>
                <a:t>API</a:t>
              </a:r>
            </a:p>
            <a:p>
              <a:pPr algn="ctr"/>
              <a:r>
                <a:rPr lang="en-US" sz="1800" b="1"/>
                <a:t>Gateway</a:t>
              </a:r>
            </a:p>
          </p:txBody>
        </p:sp>
      </p:grp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CD14361-89DD-135D-B0BC-2CD11A33A625}"/>
              </a:ext>
            </a:extLst>
          </p:cNvPr>
          <p:cNvSpPr/>
          <p:nvPr/>
        </p:nvSpPr>
        <p:spPr>
          <a:xfrm>
            <a:off x="88890" y="1476996"/>
            <a:ext cx="11902570" cy="5403281"/>
          </a:xfrm>
          <a:prstGeom prst="roundRect">
            <a:avLst/>
          </a:prstGeom>
          <a:solidFill>
            <a:schemeClr val="bg1">
              <a:alpha val="9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80FBD3-3446-2346-D8A2-D4B89F6F1E61}"/>
              </a:ext>
            </a:extLst>
          </p:cNvPr>
          <p:cNvGrpSpPr/>
          <p:nvPr/>
        </p:nvGrpSpPr>
        <p:grpSpPr>
          <a:xfrm>
            <a:off x="5056391" y="4093801"/>
            <a:ext cx="914400" cy="914400"/>
            <a:chOff x="3862276" y="5122189"/>
            <a:chExt cx="914400" cy="9144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A49609C-31CD-F59A-8D4C-FEECACB0A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510" y="5150397"/>
              <a:ext cx="849941" cy="849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0A487B7C-B002-7F98-A0B7-34874DD98373}"/>
                </a:ext>
              </a:extLst>
            </p:cNvPr>
            <p:cNvSpPr/>
            <p:nvPr/>
          </p:nvSpPr>
          <p:spPr>
            <a:xfrm>
              <a:off x="3862276" y="5122189"/>
              <a:ext cx="914400" cy="914400"/>
            </a:xfrm>
            <a:prstGeom prst="roundRect">
              <a:avLst/>
            </a:prstGeom>
            <a:solidFill>
              <a:srgbClr val="FF0000">
                <a:alpha val="4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457ADD-7AC2-2B44-93AC-A1015C3E6796}"/>
              </a:ext>
            </a:extLst>
          </p:cNvPr>
          <p:cNvGrpSpPr/>
          <p:nvPr/>
        </p:nvGrpSpPr>
        <p:grpSpPr>
          <a:xfrm>
            <a:off x="2093508" y="3308487"/>
            <a:ext cx="914400" cy="914400"/>
            <a:chOff x="11033537" y="2689"/>
            <a:chExt cx="914400" cy="914400"/>
          </a:xfrm>
        </p:grpSpPr>
        <p:pic>
          <p:nvPicPr>
            <p:cNvPr id="23" name="Picture 4" descr="Teen ">
              <a:extLst>
                <a:ext uri="{FF2B5EF4-FFF2-40B4-BE49-F238E27FC236}">
                  <a16:creationId xmlns:a16="http://schemas.microsoft.com/office/drawing/2014/main" id="{071B9623-3C80-6253-94C8-802D68CC34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1462" y="39857"/>
              <a:ext cx="812800" cy="81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CC56AB4-EB68-A63A-390B-DFFC6A1895CB}"/>
                </a:ext>
              </a:extLst>
            </p:cNvPr>
            <p:cNvSpPr/>
            <p:nvPr/>
          </p:nvSpPr>
          <p:spPr>
            <a:xfrm>
              <a:off x="11033537" y="2689"/>
              <a:ext cx="914400" cy="914400"/>
            </a:xfrm>
            <a:prstGeom prst="roundRect">
              <a:avLst/>
            </a:prstGeom>
            <a:solidFill>
              <a:srgbClr val="007A36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965ECE8-058A-D0C1-F5CB-0DABEDD650F0}"/>
              </a:ext>
            </a:extLst>
          </p:cNvPr>
          <p:cNvGrpSpPr/>
          <p:nvPr/>
        </p:nvGrpSpPr>
        <p:grpSpPr>
          <a:xfrm>
            <a:off x="7695107" y="3685999"/>
            <a:ext cx="914400" cy="914400"/>
            <a:chOff x="11033537" y="2689"/>
            <a:chExt cx="914400" cy="914400"/>
          </a:xfrm>
        </p:grpSpPr>
        <p:pic>
          <p:nvPicPr>
            <p:cNvPr id="30" name="Picture 4" descr="Teen ">
              <a:extLst>
                <a:ext uri="{FF2B5EF4-FFF2-40B4-BE49-F238E27FC236}">
                  <a16:creationId xmlns:a16="http://schemas.microsoft.com/office/drawing/2014/main" id="{B78828A9-FE8C-5059-9DB9-C1D589019C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1462" y="39857"/>
              <a:ext cx="812800" cy="81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C0E6785F-DD87-ECE6-F315-2FF4D39B282E}"/>
                </a:ext>
              </a:extLst>
            </p:cNvPr>
            <p:cNvSpPr/>
            <p:nvPr/>
          </p:nvSpPr>
          <p:spPr>
            <a:xfrm>
              <a:off x="11033537" y="2689"/>
              <a:ext cx="914400" cy="914400"/>
            </a:xfrm>
            <a:prstGeom prst="roundRect">
              <a:avLst/>
            </a:prstGeom>
            <a:solidFill>
              <a:srgbClr val="007A36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8D19E45-3951-5C9E-390E-27DFA150984B}"/>
              </a:ext>
            </a:extLst>
          </p:cNvPr>
          <p:cNvGrpSpPr/>
          <p:nvPr/>
        </p:nvGrpSpPr>
        <p:grpSpPr>
          <a:xfrm>
            <a:off x="9141379" y="4176604"/>
            <a:ext cx="914400" cy="914400"/>
            <a:chOff x="11033537" y="2689"/>
            <a:chExt cx="914400" cy="914400"/>
          </a:xfrm>
        </p:grpSpPr>
        <p:pic>
          <p:nvPicPr>
            <p:cNvPr id="36" name="Picture 4" descr="Teen ">
              <a:extLst>
                <a:ext uri="{FF2B5EF4-FFF2-40B4-BE49-F238E27FC236}">
                  <a16:creationId xmlns:a16="http://schemas.microsoft.com/office/drawing/2014/main" id="{AA6358A7-1915-65DA-3CA3-85C35DBC28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1462" y="39857"/>
              <a:ext cx="812800" cy="81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2092BE4-1139-84DC-087B-7A50301788BA}"/>
                </a:ext>
              </a:extLst>
            </p:cNvPr>
            <p:cNvSpPr/>
            <p:nvPr/>
          </p:nvSpPr>
          <p:spPr>
            <a:xfrm>
              <a:off x="11033537" y="2689"/>
              <a:ext cx="914400" cy="914400"/>
            </a:xfrm>
            <a:prstGeom prst="roundRect">
              <a:avLst/>
            </a:prstGeom>
            <a:solidFill>
              <a:srgbClr val="007A36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3B8B945-F6C2-3363-3C88-94B830B9856D}"/>
              </a:ext>
            </a:extLst>
          </p:cNvPr>
          <p:cNvGrpSpPr/>
          <p:nvPr/>
        </p:nvGrpSpPr>
        <p:grpSpPr>
          <a:xfrm>
            <a:off x="9554904" y="2429559"/>
            <a:ext cx="914400" cy="914400"/>
            <a:chOff x="11033537" y="2689"/>
            <a:chExt cx="914400" cy="914400"/>
          </a:xfrm>
        </p:grpSpPr>
        <p:pic>
          <p:nvPicPr>
            <p:cNvPr id="39" name="Picture 4" descr="Teen ">
              <a:extLst>
                <a:ext uri="{FF2B5EF4-FFF2-40B4-BE49-F238E27FC236}">
                  <a16:creationId xmlns:a16="http://schemas.microsoft.com/office/drawing/2014/main" id="{F611C893-1018-F4CE-A708-7200BD748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1462" y="39857"/>
              <a:ext cx="812800" cy="81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0186E85D-1763-C015-F287-753C23E1FE5A}"/>
                </a:ext>
              </a:extLst>
            </p:cNvPr>
            <p:cNvSpPr/>
            <p:nvPr/>
          </p:nvSpPr>
          <p:spPr>
            <a:xfrm>
              <a:off x="11033537" y="2689"/>
              <a:ext cx="914400" cy="914400"/>
            </a:xfrm>
            <a:prstGeom prst="roundRect">
              <a:avLst/>
            </a:prstGeom>
            <a:solidFill>
              <a:srgbClr val="007A36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EE18C53-A010-9A6F-3698-58E7668790D6}"/>
              </a:ext>
            </a:extLst>
          </p:cNvPr>
          <p:cNvGrpSpPr/>
          <p:nvPr/>
        </p:nvGrpSpPr>
        <p:grpSpPr>
          <a:xfrm>
            <a:off x="7320337" y="4970982"/>
            <a:ext cx="914400" cy="914400"/>
            <a:chOff x="11632692" y="4971950"/>
            <a:chExt cx="914400" cy="914400"/>
          </a:xfrm>
        </p:grpSpPr>
        <p:pic>
          <p:nvPicPr>
            <p:cNvPr id="9" name="Picture 8" descr="Girl">
              <a:extLst>
                <a:ext uri="{FF2B5EF4-FFF2-40B4-BE49-F238E27FC236}">
                  <a16:creationId xmlns:a16="http://schemas.microsoft.com/office/drawing/2014/main" id="{20EF0EAF-F4F4-B277-2150-078A1F368A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3492" y="5017626"/>
              <a:ext cx="812800" cy="81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8A8387F-C8D4-C061-9E5F-03702280FC05}"/>
                </a:ext>
              </a:extLst>
            </p:cNvPr>
            <p:cNvSpPr/>
            <p:nvPr/>
          </p:nvSpPr>
          <p:spPr>
            <a:xfrm>
              <a:off x="11632692" y="4971950"/>
              <a:ext cx="914400" cy="914400"/>
            </a:xfrm>
            <a:prstGeom prst="roundRect">
              <a:avLst/>
            </a:prstGeom>
            <a:solidFill>
              <a:srgbClr val="007A36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685DDDD-2819-0639-4FD8-F4789C13936E}"/>
              </a:ext>
            </a:extLst>
          </p:cNvPr>
          <p:cNvGrpSpPr/>
          <p:nvPr/>
        </p:nvGrpSpPr>
        <p:grpSpPr>
          <a:xfrm>
            <a:off x="5089499" y="2051186"/>
            <a:ext cx="914400" cy="914400"/>
            <a:chOff x="11632692" y="4971950"/>
            <a:chExt cx="914400" cy="914400"/>
          </a:xfrm>
        </p:grpSpPr>
        <p:pic>
          <p:nvPicPr>
            <p:cNvPr id="3" name="Picture 2" descr="Girl">
              <a:extLst>
                <a:ext uri="{FF2B5EF4-FFF2-40B4-BE49-F238E27FC236}">
                  <a16:creationId xmlns:a16="http://schemas.microsoft.com/office/drawing/2014/main" id="{17EDF252-B95A-71B1-B113-21F05A5A42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3492" y="5017626"/>
              <a:ext cx="812800" cy="81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819F5F78-CADA-1F08-5042-5C89C3AD881B}"/>
                </a:ext>
              </a:extLst>
            </p:cNvPr>
            <p:cNvSpPr/>
            <p:nvPr/>
          </p:nvSpPr>
          <p:spPr>
            <a:xfrm>
              <a:off x="11632692" y="4971950"/>
              <a:ext cx="914400" cy="914400"/>
            </a:xfrm>
            <a:prstGeom prst="roundRect">
              <a:avLst/>
            </a:prstGeom>
            <a:solidFill>
              <a:srgbClr val="007A36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23E5FD0-33DB-3DA5-7BFB-CBE5AFA26EAA}"/>
              </a:ext>
            </a:extLst>
          </p:cNvPr>
          <p:cNvGrpSpPr/>
          <p:nvPr/>
        </p:nvGrpSpPr>
        <p:grpSpPr>
          <a:xfrm>
            <a:off x="7026446" y="1634049"/>
            <a:ext cx="918598" cy="914400"/>
            <a:chOff x="847773" y="2304012"/>
            <a:chExt cx="918598" cy="914400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6E853292-D075-460F-7227-F28113417860}"/>
                </a:ext>
              </a:extLst>
            </p:cNvPr>
            <p:cNvSpPr/>
            <p:nvPr/>
          </p:nvSpPr>
          <p:spPr>
            <a:xfrm>
              <a:off x="851971" y="2304012"/>
              <a:ext cx="914400" cy="914400"/>
            </a:xfrm>
            <a:prstGeom prst="roundRect">
              <a:avLst/>
            </a:prstGeom>
            <a:solidFill>
              <a:srgbClr val="FF0000">
                <a:alpha val="4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43" descr="Lock with solid fill">
              <a:extLst>
                <a:ext uri="{FF2B5EF4-FFF2-40B4-BE49-F238E27FC236}">
                  <a16:creationId xmlns:a16="http://schemas.microsoft.com/office/drawing/2014/main" id="{1A0116DE-DB86-09CF-BF4E-15EB1E736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47773" y="2304012"/>
              <a:ext cx="914400" cy="914400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EC0118E-424D-D6CE-E035-2D2880A8916F}"/>
              </a:ext>
            </a:extLst>
          </p:cNvPr>
          <p:cNvSpPr txBox="1"/>
          <p:nvPr/>
        </p:nvSpPr>
        <p:spPr>
          <a:xfrm>
            <a:off x="6450562" y="2569437"/>
            <a:ext cx="2103369" cy="105560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  <a:latin typeface="Gill Sans MT" panose="020B0502020104020203" pitchFamily="34" charset="77"/>
              </a:rPr>
              <a:t>Proprietary </a:t>
            </a:r>
            <a:br>
              <a:rPr lang="en-US" sz="2800">
                <a:solidFill>
                  <a:srgbClr val="C00000"/>
                </a:solidFill>
                <a:latin typeface="Gill Sans MT" panose="020B0502020104020203" pitchFamily="34" charset="77"/>
              </a:rPr>
            </a:br>
            <a:r>
              <a:rPr lang="en-US" sz="2800">
                <a:solidFill>
                  <a:srgbClr val="C00000"/>
                </a:solidFill>
                <a:latin typeface="Gill Sans MT" panose="020B0502020104020203" pitchFamily="34" charset="77"/>
              </a:rPr>
              <a:t>Apps </a:t>
            </a:r>
            <a:r>
              <a:rPr lang="en-US" sz="2800">
                <a:solidFill>
                  <a:srgbClr val="C00000"/>
                </a:solidFill>
                <a:latin typeface="Gill Sans MT" panose="020B0502020104020203" pitchFamily="34" charset="77"/>
                <a:sym typeface="Wingdings" pitchFamily="2" charset="2"/>
              </a:rPr>
              <a:t></a:t>
            </a:r>
            <a:endParaRPr lang="en-US" sz="2800">
              <a:solidFill>
                <a:srgbClr val="C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B9C32A4-FF33-4C0F-6D46-40C1033F471D}"/>
              </a:ext>
            </a:extLst>
          </p:cNvPr>
          <p:cNvSpPr txBox="1"/>
          <p:nvPr/>
        </p:nvSpPr>
        <p:spPr>
          <a:xfrm>
            <a:off x="4531870" y="5121443"/>
            <a:ext cx="1892476" cy="105560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  <a:latin typeface="Gill Sans MT" panose="020B0502020104020203" pitchFamily="34" charset="77"/>
              </a:rPr>
              <a:t>Legacy </a:t>
            </a:r>
            <a:br>
              <a:rPr lang="en-US" sz="2800">
                <a:solidFill>
                  <a:srgbClr val="C00000"/>
                </a:solidFill>
                <a:latin typeface="Gill Sans MT" panose="020B0502020104020203" pitchFamily="34" charset="77"/>
              </a:rPr>
            </a:br>
            <a:r>
              <a:rPr lang="en-US" sz="2800">
                <a:solidFill>
                  <a:srgbClr val="C00000"/>
                </a:solidFill>
                <a:latin typeface="Gill Sans MT" panose="020B0502020104020203" pitchFamily="34" charset="77"/>
              </a:rPr>
              <a:t>Apps </a:t>
            </a:r>
            <a:r>
              <a:rPr lang="en-US" sz="2800">
                <a:solidFill>
                  <a:srgbClr val="C00000"/>
                </a:solidFill>
                <a:latin typeface="Gill Sans MT" panose="020B0502020104020203" pitchFamily="34" charset="77"/>
                <a:sym typeface="Wingdings" pitchFamily="2" charset="2"/>
              </a:rPr>
              <a:t></a:t>
            </a:r>
            <a:endParaRPr lang="en-US" sz="2800">
              <a:solidFill>
                <a:srgbClr val="C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84A3094-2532-D04C-95E0-85B6096F2008}"/>
              </a:ext>
            </a:extLst>
          </p:cNvPr>
          <p:cNvSpPr/>
          <p:nvPr/>
        </p:nvSpPr>
        <p:spPr>
          <a:xfrm>
            <a:off x="763754" y="3268799"/>
            <a:ext cx="1143702" cy="4734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DC554E7-59D2-2BFB-6B9D-80ABFB8CC253}"/>
              </a:ext>
            </a:extLst>
          </p:cNvPr>
          <p:cNvSpPr/>
          <p:nvPr/>
        </p:nvSpPr>
        <p:spPr>
          <a:xfrm>
            <a:off x="761242" y="3910733"/>
            <a:ext cx="1143702" cy="4734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7329DE1-6C23-F4D5-AB99-53A62A446DAB}"/>
              </a:ext>
            </a:extLst>
          </p:cNvPr>
          <p:cNvSpPr/>
          <p:nvPr/>
        </p:nvSpPr>
        <p:spPr>
          <a:xfrm>
            <a:off x="3307108" y="2560496"/>
            <a:ext cx="1143702" cy="4734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AFD936-975F-E43A-B9B6-60F4FF12C9AA}"/>
              </a:ext>
            </a:extLst>
          </p:cNvPr>
          <p:cNvSpPr/>
          <p:nvPr/>
        </p:nvSpPr>
        <p:spPr>
          <a:xfrm rot="10996">
            <a:off x="3524728" y="3187931"/>
            <a:ext cx="1143702" cy="4734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2EAEF20-050F-2CB5-E456-171C115A588B}"/>
              </a:ext>
            </a:extLst>
          </p:cNvPr>
          <p:cNvSpPr/>
          <p:nvPr/>
        </p:nvSpPr>
        <p:spPr>
          <a:xfrm rot="21562973">
            <a:off x="5856496" y="1805731"/>
            <a:ext cx="839943" cy="2707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BA641AE-F36F-5C53-9642-EE844C8D32B8}"/>
              </a:ext>
            </a:extLst>
          </p:cNvPr>
          <p:cNvSpPr/>
          <p:nvPr/>
        </p:nvSpPr>
        <p:spPr>
          <a:xfrm rot="21562973">
            <a:off x="5968883" y="2217583"/>
            <a:ext cx="839943" cy="2707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BFD344-3A5C-F198-F073-8D52AD6D6AE7}"/>
              </a:ext>
            </a:extLst>
          </p:cNvPr>
          <p:cNvSpPr/>
          <p:nvPr/>
        </p:nvSpPr>
        <p:spPr>
          <a:xfrm>
            <a:off x="1472958" y="3955097"/>
            <a:ext cx="365760" cy="3657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C27D664-67D8-8BA8-BEBA-98724C03B2DB}"/>
              </a:ext>
            </a:extLst>
          </p:cNvPr>
          <p:cNvSpPr/>
          <p:nvPr/>
        </p:nvSpPr>
        <p:spPr>
          <a:xfrm>
            <a:off x="6473302" y="1877918"/>
            <a:ext cx="164750" cy="1647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F70F900-C907-C39C-AD6E-984C2AF437C9}"/>
              </a:ext>
            </a:extLst>
          </p:cNvPr>
          <p:cNvSpPr/>
          <p:nvPr/>
        </p:nvSpPr>
        <p:spPr>
          <a:xfrm>
            <a:off x="1472958" y="3338346"/>
            <a:ext cx="365760" cy="36576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C5EAE9A-EB76-3A9D-C476-5C9C29FE8C9D}"/>
              </a:ext>
            </a:extLst>
          </p:cNvPr>
          <p:cNvSpPr/>
          <p:nvPr/>
        </p:nvSpPr>
        <p:spPr>
          <a:xfrm>
            <a:off x="838047" y="3364711"/>
            <a:ext cx="555567" cy="24196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1000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20AC508-8173-98DE-FE2F-3DEED1C40A48}"/>
              </a:ext>
            </a:extLst>
          </p:cNvPr>
          <p:cNvSpPr/>
          <p:nvPr/>
        </p:nvSpPr>
        <p:spPr>
          <a:xfrm>
            <a:off x="835535" y="4013130"/>
            <a:ext cx="555567" cy="24196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0F9D0F3-3DCD-A7B9-638B-D0A725531FC1}"/>
              </a:ext>
            </a:extLst>
          </p:cNvPr>
          <p:cNvSpPr/>
          <p:nvPr/>
        </p:nvSpPr>
        <p:spPr>
          <a:xfrm rot="14452">
            <a:off x="4237939" y="3240903"/>
            <a:ext cx="365760" cy="36576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A8D0473-53DC-C8F0-82BA-98818B105C16}"/>
              </a:ext>
            </a:extLst>
          </p:cNvPr>
          <p:cNvSpPr/>
          <p:nvPr/>
        </p:nvSpPr>
        <p:spPr>
          <a:xfrm>
            <a:off x="3395680" y="2678530"/>
            <a:ext cx="555567" cy="24196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DD70912-2D81-8051-79DE-1D124C8EC292}"/>
              </a:ext>
            </a:extLst>
          </p:cNvPr>
          <p:cNvSpPr/>
          <p:nvPr/>
        </p:nvSpPr>
        <p:spPr>
          <a:xfrm rot="10996">
            <a:off x="3608965" y="3299487"/>
            <a:ext cx="555567" cy="24196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1000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F4938DF-2611-BDD0-26D8-035997C14C4A}"/>
              </a:ext>
            </a:extLst>
          </p:cNvPr>
          <p:cNvSpPr/>
          <p:nvPr/>
        </p:nvSpPr>
        <p:spPr>
          <a:xfrm>
            <a:off x="5908478" y="1889702"/>
            <a:ext cx="508068" cy="13716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1000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9A382B8-4E76-5933-4983-DF10EAE3B9C2}"/>
              </a:ext>
            </a:extLst>
          </p:cNvPr>
          <p:cNvSpPr/>
          <p:nvPr/>
        </p:nvSpPr>
        <p:spPr>
          <a:xfrm>
            <a:off x="6023837" y="2270600"/>
            <a:ext cx="535851" cy="17069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A170B8C-0964-3278-9FFE-4380871F1A90}"/>
              </a:ext>
            </a:extLst>
          </p:cNvPr>
          <p:cNvSpPr/>
          <p:nvPr/>
        </p:nvSpPr>
        <p:spPr>
          <a:xfrm>
            <a:off x="4028542" y="2610410"/>
            <a:ext cx="365760" cy="3657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D98864F5-4C95-FC67-17D0-DF83D24B373A}"/>
              </a:ext>
            </a:extLst>
          </p:cNvPr>
          <p:cNvSpPr/>
          <p:nvPr/>
        </p:nvSpPr>
        <p:spPr>
          <a:xfrm>
            <a:off x="6593105" y="2272298"/>
            <a:ext cx="164750" cy="1647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A1FBF2E1-C7C3-4F54-B6CB-86580094FAFB}"/>
              </a:ext>
            </a:extLst>
          </p:cNvPr>
          <p:cNvSpPr/>
          <p:nvPr/>
        </p:nvSpPr>
        <p:spPr>
          <a:xfrm>
            <a:off x="344225" y="1020432"/>
            <a:ext cx="11391900" cy="5584793"/>
          </a:xfrm>
          <a:prstGeom prst="roundRect">
            <a:avLst/>
          </a:prstGeom>
          <a:solidFill>
            <a:schemeClr val="bg1">
              <a:alpha val="9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92B7488F-9014-59BE-A896-A34336F1864F}"/>
              </a:ext>
            </a:extLst>
          </p:cNvPr>
          <p:cNvSpPr txBox="1">
            <a:spLocks/>
          </p:cNvSpPr>
          <p:nvPr/>
        </p:nvSpPr>
        <p:spPr>
          <a:xfrm>
            <a:off x="589613" y="365125"/>
            <a:ext cx="1090112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Gill Sans MT" panose="020B0502020104020203" pitchFamily="34" charset="77"/>
              </a:rPr>
              <a:t>How end-to-end tracing happens today:</a:t>
            </a:r>
            <a:r>
              <a:rPr lang="en-US">
                <a:latin typeface="Gill Sans MT" panose="020B0502020104020203" pitchFamily="34" charset="77"/>
                <a:sym typeface="Wingdings" pitchFamily="2" charset="2"/>
              </a:rPr>
              <a:t> </a:t>
            </a:r>
            <a:br>
              <a:rPr lang="en-US">
                <a:latin typeface="Gill Sans MT" panose="020B0502020104020203" pitchFamily="34" charset="77"/>
                <a:sym typeface="Wingdings" pitchFamily="2" charset="2"/>
              </a:rPr>
            </a:br>
            <a:r>
              <a:rPr lang="en-US">
                <a:solidFill>
                  <a:srgbClr val="C00000"/>
                </a:solidFill>
                <a:latin typeface="Gill Sans MT" panose="020B0502020104020203" pitchFamily="34" charset="77"/>
                <a:sym typeface="Wingdings" pitchFamily="2" charset="2"/>
              </a:rPr>
              <a:t>H</a:t>
            </a:r>
            <a:r>
              <a:rPr lang="en-US">
                <a:solidFill>
                  <a:srgbClr val="C00000"/>
                </a:solidFill>
                <a:latin typeface="Gill Sans MT" panose="020B0502020104020203" pitchFamily="34" charset="77"/>
              </a:rPr>
              <a:t>eader Propagation</a:t>
            </a:r>
            <a:endParaRPr lang="en-US">
              <a:solidFill>
                <a:srgbClr val="C00000"/>
              </a:solidFill>
              <a:latin typeface="Gill Sans M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87D6208-2863-4B5D-F6DE-AC6D496C3EFA}"/>
              </a:ext>
            </a:extLst>
          </p:cNvPr>
          <p:cNvSpPr txBox="1"/>
          <p:nvPr/>
        </p:nvSpPr>
        <p:spPr>
          <a:xfrm>
            <a:off x="2073285" y="3311561"/>
            <a:ext cx="6954386" cy="851297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Gill Sans MT" panose="020B0502020104020203" pitchFamily="34" charset="77"/>
              </a:rPr>
              <a:t>Header propagation is a pain.</a:t>
            </a:r>
          </a:p>
        </p:txBody>
      </p:sp>
    </p:spTree>
    <p:extLst>
      <p:ext uri="{BB962C8B-B14F-4D97-AF65-F5344CB8AC3E}">
        <p14:creationId xmlns:p14="http://schemas.microsoft.com/office/powerpoint/2010/main" val="180153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 animBg="1"/>
      <p:bldP spid="74" grpId="0" animBg="1"/>
      <p:bldP spid="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DC5AD-3050-E042-AAC7-076A0DC40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19" y="2649064"/>
            <a:ext cx="10906761" cy="155987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800">
                <a:latin typeface="Gill Sans MT" panose="020B0502020104020203" pitchFamily="34" charset="77"/>
              </a:rPr>
              <a:t>C</a:t>
            </a:r>
            <a:r>
              <a:rPr lang="en-US" sz="5400">
                <a:latin typeface="Gill Sans MT" panose="020B0502020104020203" pitchFamily="34" charset="77"/>
              </a:rPr>
              <a:t>an we enable end-to-end, distributed tracing </a:t>
            </a:r>
            <a:r>
              <a:rPr lang="en-US" sz="5400">
                <a:solidFill>
                  <a:srgbClr val="0070C0"/>
                </a:solidFill>
                <a:latin typeface="Gill Sans MT" panose="020B0502020104020203" pitchFamily="34" charset="77"/>
              </a:rPr>
              <a:t>without app instrumentation?</a:t>
            </a:r>
            <a:endParaRPr lang="en-US" sz="4800">
              <a:solidFill>
                <a:srgbClr val="0070C0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34632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1|1|1.1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1|1|1.1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1|1|1.1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1|1|1.1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1|1|1.1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1|1|1.1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1|1|1.1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1|1|1.1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1|1|1.1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1|1|1.1|1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796</Words>
  <Application>Microsoft Macintosh PowerPoint</Application>
  <PresentationFormat>Widescreen</PresentationFormat>
  <Paragraphs>211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Gill Sans</vt:lpstr>
      <vt:lpstr>Gill Sans MT</vt:lpstr>
      <vt:lpstr>Wingdings</vt:lpstr>
      <vt:lpstr>office theme</vt:lpstr>
      <vt:lpstr>PowerPoint Presentation</vt:lpstr>
      <vt:lpstr>Debugging microservices is hard!</vt:lpstr>
      <vt:lpstr>End-to-end distributed tracing</vt:lpstr>
      <vt:lpstr>Span-level vs End-to-end tracing</vt:lpstr>
      <vt:lpstr>Main challenge of end-to-end tracing</vt:lpstr>
      <vt:lpstr>PowerPoint Presentation</vt:lpstr>
      <vt:lpstr>PowerPoint Presentation</vt:lpstr>
      <vt:lpstr>PowerPoint Presentation</vt:lpstr>
      <vt:lpstr>Can we enable end-to-end, distributed tracing without app instrumentation?</vt:lpstr>
      <vt:lpstr>What information can we get from Envoy without app instrumentation?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Reconstruction accuracy for various RPS</vt:lpstr>
      <vt:lpstr>Reconstruction accuracy for various RPS</vt:lpstr>
      <vt:lpstr>“Which service contributes most to the delay experienced by the slowest 2% of the requests?"</vt:lpstr>
      <vt:lpstr>“Which service contributes most to the delay experienced by the slowest 2% of the requests?"</vt:lpstr>
      <vt:lpstr>“Which service contributes most to the delay experienced by the slowest 2% of the requests?"</vt:lpstr>
      <vt:lpstr>Summary: distributed tracing without instrumenting app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Ashok, Sachin</cp:lastModifiedBy>
  <cp:revision>2</cp:revision>
  <dcterms:created xsi:type="dcterms:W3CDTF">2022-06-21T15:54:57Z</dcterms:created>
  <dcterms:modified xsi:type="dcterms:W3CDTF">2022-11-02T03:11:52Z</dcterms:modified>
</cp:coreProperties>
</file>