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tags/tag7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8.xml" ContentType="application/vnd.openxmlformats-officedocument.presentationml.tags+xml"/>
  <Override PartName="/ppt/notesSlides/notesSlide12.xml" ContentType="application/vnd.openxmlformats-officedocument.presentationml.notesSlide+xml"/>
  <Override PartName="/ppt/tags/tag9.xml" ContentType="application/vnd.openxmlformats-officedocument.presentationml.tags+xml"/>
  <Override PartName="/ppt/notesSlides/notesSlide13.xml" ContentType="application/vnd.openxmlformats-officedocument.presentationml.notesSlide+xml"/>
  <Override PartName="/ppt/tags/tag10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11.xml" ContentType="application/vnd.openxmlformats-officedocument.presentationml.tags+xml"/>
  <Override PartName="/ppt/notesSlides/notesSlide17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notesSlides/notesSlide18.xml" ContentType="application/vnd.openxmlformats-officedocument.presentationml.notesSlide+xml"/>
  <Override PartName="/ppt/tags/tag12.xml" ContentType="application/vnd.openxmlformats-officedocument.presentationml.tags+xml"/>
  <Override PartName="/ppt/notesSlides/notesSlide19.xml" ContentType="application/vnd.openxmlformats-officedocument.presentationml.notesSlide+xml"/>
  <Override PartName="/ppt/tags/tag13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14.xml" ContentType="application/vnd.openxmlformats-officedocument.presentationml.tags+xml"/>
  <Override PartName="/ppt/notesSlides/notesSlide22.xml" ContentType="application/vnd.openxmlformats-officedocument.presentationml.notesSlide+xml"/>
  <Override PartName="/ppt/tags/tag15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handoutMasterIdLst>
    <p:handoutMasterId r:id="rId27"/>
  </p:handoutMasterIdLst>
  <p:sldIdLst>
    <p:sldId id="624" r:id="rId2"/>
    <p:sldId id="260" r:id="rId3"/>
    <p:sldId id="395" r:id="rId4"/>
    <p:sldId id="394" r:id="rId5"/>
    <p:sldId id="453" r:id="rId6"/>
    <p:sldId id="397" r:id="rId7"/>
    <p:sldId id="398" r:id="rId8"/>
    <p:sldId id="399" r:id="rId9"/>
    <p:sldId id="400" r:id="rId10"/>
    <p:sldId id="427" r:id="rId11"/>
    <p:sldId id="426" r:id="rId12"/>
    <p:sldId id="428" r:id="rId13"/>
    <p:sldId id="429" r:id="rId14"/>
    <p:sldId id="431" r:id="rId15"/>
    <p:sldId id="434" r:id="rId16"/>
    <p:sldId id="435" r:id="rId17"/>
    <p:sldId id="438" r:id="rId18"/>
    <p:sldId id="442" r:id="rId19"/>
    <p:sldId id="452" r:id="rId20"/>
    <p:sldId id="444" r:id="rId21"/>
    <p:sldId id="436" r:id="rId22"/>
    <p:sldId id="447" r:id="rId23"/>
    <p:sldId id="448" r:id="rId24"/>
    <p:sldId id="450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4"/>
    <a:srgbClr val="F34F1C"/>
    <a:srgbClr val="0779E4"/>
    <a:srgbClr val="059554"/>
    <a:srgbClr val="01C5C4"/>
    <a:srgbClr val="E7305B"/>
    <a:srgbClr val="F7E6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79352" autoAdjust="0"/>
  </p:normalViewPr>
  <p:slideViewPr>
    <p:cSldViewPr snapToGrid="0">
      <p:cViewPr varScale="1">
        <p:scale>
          <a:sx n="53" d="100"/>
          <a:sy n="53" d="100"/>
        </p:scale>
        <p:origin x="1185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924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B3261E-1619-4305-B236-1EA9ECE0A4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FB90E0-839C-4EA2-A378-FDBA999643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9B0FD-C894-4E43-A944-9F8FCC35B65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338673-C90D-4528-BFDA-211A77A2FE9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4175BB-894A-4D5B-B32E-9DC5078F4F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180C0-1546-4D8F-BBA9-94CB11989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622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5T15:53:34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473 5381 4160,'0'0'1536,"0"-4"-1216,0 0-64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5T15:53:34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 9888,'3'-8'608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5T15:53:34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5440,'0'0'352,"-5"8"-128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5T15:53:34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5344,'0'0'320,"0"0"-96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5T15:53:34.8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10 386 7968,'-1'3'458,"-2"6"-181,2-7-136,0 0 0,1 0 0,-1 0 0,0 0 0,1 0 0,-1 1-1,1-1 1,-1 0 0,1 0 0,0 1 0,0-1 0,1 2-141,-1-1 92,0-2-75,0-1-1,0 1 1,0 0-1,0-1 1,0 1-1,0 0 1,1-1 0,-1 1-1,0 0 1,0-1-1,0 1 1,1 0-1,-1-1 1,0 1-1,1-1 1,-1 1 0,1-1-1,-1 1 1,0-1-1,1 1 1,-1-1-1,1 1 1,-1-1-1,1 0 1,0 1-1,-1-1 1,1 1-17,0-2 48,1 1 1,-1-1-1,0 1 0,1-1 1,-1 1-1,0-1 1,0 0-1,0 0 0,1 1 1,-1-1-1,0-1-48,10-5 167,-8 5-101,64-31 769,40-29-835,-78 43 92,24-15 382,-2-3 0,32-30-474,-65 52 182,-12 10-94,1 0 0,-1 0 0,0-1-1,-1 0 1,1 0 0,0-3-88,0 0 59,1 0 0,0 1-1,0 0 1,3-2-59,-7 8 5,5-9 161,-7 10-179,0-1 1,0 1 0,0 0-1,0-1 1,1 1 0,-1 0 0,0 0-1,0 0 1,1 0 0,-1 0-1,1 0 1,-1 1 0,1-2 12,3 1 73,-4 0-74,1 1 1,-1-1 0,0 1-1,1-1 1,-1 0 0,0 1 0,0-1-1,0 0 1,0 0 0,0 0-1,0 0 1,0 0 0,1 0 0,2-6-15,-3 5 22,0 0 0,0 0 0,1 0 1,-1 1-1,1-1 0,-1 0 0,1 1 1,0-1-8,3 0-58,5-2 177,-11 2-178,-5 2-258,-2-2-1411,4 1 459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5T15:53:34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142 1 7264,'0'0'426,"0"0"-10,0 0 198,0 0-124,0 0 316,0 0-230,7 12 1093,-8-6-1630,0 0 1,0 0 0,-1 0-1,0 0 1,0-1-1,0 1 1,-1 0-1,0-1 1,-2 3-40,-7 16 55,-12 37-46,3 2 1,-7 40-10,3-15-35,24-83 90,0 0 1,-1 0-1,2 0 1,-1 0 0,0 1-1,1-1 1,0 0-56,1-4-101,-1-1 100,-1 0-1,1 0 1,0 0 0,-1 1 0,1-1 0,0 0 0,0 0 0,-1 0 0,1 1 0,0-1 0,0 0 0,0 0 0,-1 0 0,1 1 0,0-1 0,0 0-1,0 0 1,-1 1 0,1-1 0,0 1 1,-2 1-67,2-2 67,0 0 0,0 1 0,0-1 0,0 0 0,0 0 0,0 1 1,0-1-1,-1 0 0,1 0 0,0 0 0,0 1 0,0-1 0,0 0 0,-1 0 1,1 0-1,0 1 0,0-1 0,0 0 0,-1 0 0,1 0 0,0 0 0,0 0 1,0 0-1,-1 1 0,1-1 0,0 0 0,-1 0 0,1 0 0,22 8-21,7 0 33,1-2-1,20 1-11,-12-1 78,143 20 845,-146-21-150,30-2-773,-71-3-42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05T15:53:34.85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19 15,'-14'-11,"10"8,5 4,21 15,260 197,-273-207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05T15:53:34.85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43 32,'-8'-5,"4"1,8 7,554 418,-1150-868,1161 876,-560-422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05T15:53:34.85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1,'2'1,"2"2,-8-6,3 2,856 646,-861-650,4 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5T15:53:34.8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1 721 5792,'8'-2'336,"-5"1"-374,29-8 567,-29 7-485,0 1-1,0 0 1,0-1-1,-1 1 1,1-1-1,0 0 1,-1 0-1,0 0 1,1 0-1,-1 0 1,0 0-1,0-1-43,-2 3 8,12-15 1437,-12 15-1414,0 0 0,0-1-1,1 1 1,-1 0 0,0-1 0,1 1-1,-1 0 1,0-1 0,1 1 0,-1 0-1,0-1 1,1 1 0,-1 0 0,1 0-1,-1 0 1,1-1 0,-1 1 0,1 0-1,-1 0 1,1 0 0,-1 0 0,0 0-1,1 0 1,-1 0 0,1 0 0,-1 0-1,1 0 1,-1 0 0,1 0 0,-1 0-1,1 1 1,-1-1 0,1 0 0,-1 0-1,0 0 1,1 1-31,0-1 80,-1 0 5,0 0-53,0 0 0,0 0-1,0 0 1,0 0 0,1 0-1,-1-1 1,0 1 0,0 0 0,1 0-1,-1 0 1,0 0 0,0 0-1,0 0 1,1 0 0,-1 0-1,0 0 1,0 0 0,1 0-1,-1 0 1,0 0 0,0 0-1,1 0 1,-1 0 0,0 0-1,0 1 1,0-1 0,1 0-1,-1 0 1,0 0 0,0 0 0,0 0-1,1 0 1,-1 1 0,0-1-32,2 0 560,7-5-363,-8 5-184,0-1 0,0 1 0,0 0-1,0-1 1,0 0 0,0 1 0,0-1 0,-1 0 0,1 1 0,0-1 0,0 0 0,0 0-13,3-3-36,-4 3 48,1 0 0,-1 1 1,1-1-1,-1 1 1,0-1-1,1 0 0,-1 1 1,1-1-1,-1 0 0,0 1 1,0-1-1,1 0 1,-1 1-1,0-1 0,0 0 1,0 0-1,0 1 0,0-1 1,0 0-1,0 0 1,0 0-13,4-18 341,-4 17-340,0 1 0,1-1 0,-1 1 0,1 0 0,0-1 0,-1 1 0,1-1 0,0 1 0,0 0 0,0 0 0,0-1 0,0 1 0,0 0-1,5-7 3,-3-1 40,-2 7-36,0 0 0,0 0 0,0 0 0,0 0 0,0 0 0,0 0 1,0 0-1,0 0 0,1 0-7,-1 1-1,0 1-2,-1-1 0,1 1 0,-1-1 0,1 1 0,0-1 0,-1 1 0,1-1 0,-1 1 0,0-1 0,1 0 0,-1 1 0,0-1 0,1 0 0,-1 1 0,0-1 0,1 0 0,-1 0 0,0 1 0,0-1 0,0 0 0,0 1 0,0-1 0,0-1 3,0 2 4,0 0 0,0 0-1,0-1 1,1 1 0,-1 0 0,0 0-1,0-1 1,0 1 0,0 0 0,1 0-1,-1 0 1,0-1 0,0 1-1,0 0 1,1 0 0,-1 0 0,0 0-1,0-1 1,1 1 0,-1 0 0,0 0-1,0 0 1,1 0 0,-1 0-4,0 0 2,1-1 0,0 1 1,-1 0-1,1 0 0,-1-1 0,0 1 1,1 0-1,-1-1 0,1 1 0,-1-1 1,1 1-1,-1 0 0,0-1 0,1 1 1,-1-1-1,0 1 0,1-1-2,2-10-214,-3 8 219,1 0 0,0 0 0,0 0 0,0 0 0,1 0 0,-1 0 0,1 0 0,-1 0 0,1 1 0,0-1 0,0 0 0,0 1-5,-1 1-2,0 0 0,0 0 1,0 0-1,0 0 0,0 0 0,-1-1 1,1 1-1,-1 0 0,1 0 1,-1-1-1,1 1 0,-1 0 1,1 0-1,-1-1 0,0 1 0,0 0 1,0-1-1,0 1 0,0 0 1,0-1-1,0 1 0,-1-2 2,2 1 5,-1 0 1,1-1-1,-1 1 0,1 0 0,0 0 0,0 0 0,0-1 1,0 1-1,1-1-5,6-16-79,-4-8 239,-3 24-157,-1 0 0,1-1 0,-1 1 0,0 0 0,1 0 0,-2-2-3,4-17 78,-2 15-61,0 1 1,-1-1-1,0 0 0,0 1 0,0-1 0,-1 0-17,1-16-60,0 7 60,-1-7 26,2-1 1,2-8-27,-2-9-1,-1 32 87,0-1-1,1 0 1,1-9-86,-1 12 0,0 1-1,-1-1 0,0 0 0,0 0 1,-1-1 0,0-23 46,1 31-52,0 0 1,0-1-1,0 1 0,0 0 0,0 0 1,0-1-1,0 1 0,1 0 1,-1 0-1,0-1 0,0 1 1,0 0-1,0 0 0,0-1 0,0 1 1,0 0-1,0 0 0,1 0 1,-1-1-1,0 1 0,0 0 1,0 0-1,1 0 0,-1-1 0,0 1 1,0 0 5,3-5 36,1 40 1,-5 29 209,-7 49-246,7-98-33,1 0 0,0 6 33,0 2 23,0-7 177,-2 1 0,-3 15-200,-4 30-80,8-59 63,0 4 52,0 0 0,-1 0 0,0-1-1,0 1 1,-1-1 0,-1 4-35,2-7-4,1 1-1,-1-1 1,1 1 0,0-1 0,0 1-1,1 0 1,-1 3 4,0-4 12,1 0-1,-1 1 1,1-1 0,-1 0-1,0 0 1,-1 1-1,1-1 1,0 0 0,-2 1-12,-19 34-139,10-24 349,9-11-226,0 0-1,0 1 1,1-1-1,0 0 1,-1 3 16,-2 0 7,-4 4 73,9-9-82,0-1-1,0 0 1,-1 0-1,1 0 1,0 0-1,0 0 1,0 0-1,0 0 0,0 0 1,0 0-1,0 0 1,0 0-1,-1 0 1,1 1-1,0-1 0,0 0 1,0 0-1,0 0 1,0 0-1,0 0 1,0 0-1,0 0 0,0 1 1,0-1-1,0 0 1,0 0-1,0 0 1,0 0-1,0 0 1,0 0-1,0 1 0,0-1 1,0 0-1,0 0 1,0 0-1,0 0 1,0 0-1,0 0 0,0 1 1,0-1-1,0 0 1,0 0-1,0 0 1,0 0-1,1 0 0,-1 0 1,0 0-1,0 0 1,0 1-1,0-1 1,0 0-1,0 0 0,0 0 1,0 0-1,1 0 1,-1 0-1,0 0 3,-7 9-5,8-7 1,-1-2-13,1 1-1,-1-1 1,0 0-1,0 0 1,0 0-1,0 0 1,0 0-1,1 1 0,-1-1 1,0 0-1,0 0 1,0 0-1,0 1 1,0-1-1,0 0 1,0 0-1,0 0 1,0 0-1,0 1 1,0-1-1,0 0 0,0 0 1,0 0-1,0 1 1,0-1-1,0 0 1,0 0-1,0 0 1,0 1-1,0-1 1,0 0-1,0 0 0,0 0 1,0 1-1,0-1 1,-1 0-1,1 0 1,0 0-1,0 0 1,0 0-1,0 1 1,0-1-1,-1 0 0,1 0 1,0 0-1,0 0 1,0 0-1,0 0 1,-1 0-1,1 1 1,0-1-1,0 0 1,0 0 17,-1 0-576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5T15:53:34.8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473 5381 4160,'0'0'1536,"0"-4"-1216,0 0-64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5T15:53:34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62 3808,'-4'0'1408,"-1"-15"-1088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5T15:53:34.8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62 3808,'-4'0'1408,"-1"-15"-1088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05T15:53:34.84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4,'0'-3,"0"4,0 10,0 13,0 763,0-780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05T15:53:34.84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16,'0'24,"0"-29,0 4,0 2,0-2,0 2,0 2,0-33,0 23,0 655,0-639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05T15:53:34.84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77,'0'-42,"0"7,0 865,0-821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05T15:53:34.84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42,'0'-34,"0"27,0 13,0 22,0 741,0-754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05T15:53:34.84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5,'0'6,"0"-11,0-1,0 12,0 700,0-698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05T15:53:34.85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12,'0'-8,"0"10,0-4,0-2,0 843,0-855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1-05T15:53:34.8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9 2496,'-4'-8'160,"0"8"-64,0 0 1024,8 0-640,-4 0 160,0 0-384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37C5D-3958-41E3-BE85-8B3BD1ED361F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708FC-1DAA-447C-8713-6E1E9D80E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59623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9636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29600-A0EE-4556-9752-45A7582691E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364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trike="noStrike" dirty="0">
              <a:solidFill>
                <a:srgbClr val="05955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29600-A0EE-4556-9752-45A7582691E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4749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trike="no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29600-A0EE-4556-9752-45A7582691E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312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trike="no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29600-A0EE-4556-9752-45A7582691E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319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0929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7898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6963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base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929600-A0EE-4556-9752-45A7582691E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1652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3283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02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trike="noStrike" dirty="0"/>
          </a:p>
        </p:txBody>
      </p:sp>
    </p:spTree>
    <p:extLst>
      <p:ext uri="{BB962C8B-B14F-4D97-AF65-F5344CB8AC3E}">
        <p14:creationId xmlns:p14="http://schemas.microsoft.com/office/powerpoint/2010/main" val="12034440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3790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6785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9785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4168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trike="noStrike" dirty="0"/>
          </a:p>
        </p:txBody>
      </p:sp>
    </p:spTree>
    <p:extLst>
      <p:ext uri="{BB962C8B-B14F-4D97-AF65-F5344CB8AC3E}">
        <p14:creationId xmlns:p14="http://schemas.microsoft.com/office/powerpoint/2010/main" val="351578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trike="noStrike" dirty="0"/>
          </a:p>
        </p:txBody>
      </p:sp>
    </p:spTree>
    <p:extLst>
      <p:ext uri="{BB962C8B-B14F-4D97-AF65-F5344CB8AC3E}">
        <p14:creationId xmlns:p14="http://schemas.microsoft.com/office/powerpoint/2010/main" val="3682698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542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461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156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trike="noStrike" dirty="0"/>
          </a:p>
        </p:txBody>
      </p:sp>
    </p:spTree>
    <p:extLst>
      <p:ext uri="{BB962C8B-B14F-4D97-AF65-F5344CB8AC3E}">
        <p14:creationId xmlns:p14="http://schemas.microsoft.com/office/powerpoint/2010/main" val="2965090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230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trike="noStrike" dirty="0"/>
          </a:p>
        </p:txBody>
      </p:sp>
    </p:spTree>
    <p:extLst>
      <p:ext uri="{BB962C8B-B14F-4D97-AF65-F5344CB8AC3E}">
        <p14:creationId xmlns:p14="http://schemas.microsoft.com/office/powerpoint/2010/main" val="3753759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610600" y="635634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algn="r"/>
            <a:fld id="{41FCE591-6278-4431-AB3F-B7906C2E2F2C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0F27812-3D8E-4BEB-8516-0A77D4CBC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6347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lang="en-US" sz="18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C7A59FA-82A2-485E-8307-03953BA7CE41}" type="slidenum">
              <a:rPr lang="en-US" smtClean="0"/>
              <a:pPr/>
              <a:t>‹#›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5513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72AF07E-20CB-451A-A1B3-F5A7C150F4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4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algn="r"/>
            <a:fld id="{611998A2-CC15-4220-89D5-4E2A595CDFB7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7437F15-211F-4D0E-98D3-B81BDC348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D0B868F2-E03C-4F7B-9A2A-89F9B1ABD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6347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lang="en-US" sz="18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C7A59FA-82A2-485E-8307-03953BA7CE41}" type="slidenum">
              <a:rPr lang="en-US" smtClean="0"/>
              <a:pPr/>
              <a:t>‹#›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93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D562A3B-0739-4E01-BC96-C05AB46987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4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algn="r"/>
            <a:fld id="{DBC92D79-8E28-47B8-8EED-B215DF4376EF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26996BD-1657-442E-8931-D1D5AD87E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49BFE07-113F-4D12-8A62-D4A2B1C08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6347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lang="en-US" sz="18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C7A59FA-82A2-485E-8307-03953BA7CE41}" type="slidenum">
              <a:rPr lang="en-US" smtClean="0"/>
              <a:pPr/>
              <a:t>‹#›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1077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85F603F-E343-4144-ACE4-8D5BD1D86A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4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algn="r"/>
            <a:fld id="{1AAC5F6D-E5E4-4231-AA8C-0E067E224D74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9269925-51F7-4B25-9D50-3D663F2FD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B078356-27C0-476C-A24B-C9BFD5347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6347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lang="en-US" sz="18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C7A59FA-82A2-485E-8307-03953BA7CE41}" type="slidenum">
              <a:rPr lang="en-US" smtClean="0"/>
              <a:pPr/>
              <a:t>‹#›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11743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CC16603-3415-4BCE-8195-8E1AF51442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4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algn="r"/>
            <a:fld id="{B8724E5B-446C-4088-A43D-A2AA4A62B1EB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FEB8CC0-5784-458C-86C1-309524EBE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63CB636-9A8D-49B3-A12C-E75B9234F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6347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lang="en-US" sz="18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C7A59FA-82A2-485E-8307-03953BA7CE41}" type="slidenum">
              <a:rPr lang="en-US" smtClean="0"/>
              <a:pPr/>
              <a:t>‹#›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438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01842A6-9E58-4DBB-9D4D-8AA897D841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4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algn="r"/>
            <a:fld id="{C63899B7-5962-443B-9F4F-878E9DE7BD1D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14E041A-0071-4502-A5ED-9C8D348E0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A6C0CA9-559B-42D4-A6F4-B8ABB8313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6347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lang="en-US" sz="18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C7A59FA-82A2-485E-8307-03953BA7CE41}" type="slidenum">
              <a:rPr lang="en-US" smtClean="0"/>
              <a:pPr/>
              <a:t>‹#›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409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C6BE2144-124F-49AF-A9FB-955983348A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4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algn="r"/>
            <a:fld id="{C3A3EB74-4950-4049-8CD8-BC3B471C1D0B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71206596-359E-4627-9965-924D40FB6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616778C9-6524-444A-82DF-B4161156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6347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lang="en-US" sz="18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C7A59FA-82A2-485E-8307-03953BA7CE41}" type="slidenum">
              <a:rPr lang="en-US" smtClean="0"/>
              <a:pPr/>
              <a:t>‹#›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2414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2B706E5-2628-4552-B79B-A3DB7C426C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4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algn="r"/>
            <a:fld id="{B51B8CE9-BBDF-4281-9AF1-52AD8AEF7CBB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2142D99-9F69-47EF-8754-073CA7408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22B6C23-BFA9-4111-9F79-9A505BA72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6347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lang="en-US" sz="18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C7A59FA-82A2-485E-8307-03953BA7CE41}" type="slidenum">
              <a:rPr lang="en-US" smtClean="0"/>
              <a:pPr/>
              <a:t>‹#›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4268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614BEB0-B413-4DC9-83C3-A53B94EA5E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4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algn="r"/>
            <a:fld id="{2AC8A62F-61AB-4524-A4CD-89E73A0A176A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7932177-07CF-4184-9A76-C12F73D6A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249CBB2-F2C9-49E1-8600-C63E2178B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6347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lang="en-US" sz="18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C7A59FA-82A2-485E-8307-03953BA7CE41}" type="slidenum">
              <a:rPr lang="en-US" smtClean="0"/>
              <a:pPr/>
              <a:t>‹#›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407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F052DC9-2939-4331-9943-6FF5F7AE8B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4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algn="r"/>
            <a:fld id="{55FEE216-7C7A-4FF6-9D21-5C784F66EC56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9ED5A9C-5AF5-4784-9F04-55F27AF60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F92A089-1C82-42E7-BEF2-C8D231681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6347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lang="en-US" sz="18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C7A59FA-82A2-485E-8307-03953BA7CE41}" type="slidenum">
              <a:rPr lang="en-US" smtClean="0"/>
              <a:pPr/>
              <a:t>‹#›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654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FB310B0-F49B-46B0-ACC6-D72ECBD5F2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35634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algn="r"/>
            <a:fld id="{A078F5F4-525B-469A-B46E-DD8A10B78A12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7399446-62AB-452B-BBD0-3AD3C18E6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C6BA5FB-3AE1-409A-9B98-CFB26E610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6347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lang="en-US" sz="18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C7A59FA-82A2-485E-8307-03953BA7CE41}" type="slidenum">
              <a:rPr lang="en-US" smtClean="0"/>
              <a:pPr/>
              <a:t>‹#›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041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9D0924B-222D-4762-8F3C-0DD0F0AACA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48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algn="r"/>
            <a:fld id="{847C6726-A5EE-44DD-B665-9BD9F6D9653E}" type="datetime1">
              <a:rPr lang="en-US" smtClean="0"/>
              <a:t>11/12/2020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7063BA8-5BCE-4612-9FC1-60B3FE2188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5772313-6C5A-44B3-9F63-6905B8E4C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356347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lang="en-US" sz="18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C7A59FA-82A2-485E-8307-03953BA7CE41}" type="slidenum">
              <a:rPr lang="en-US" smtClean="0"/>
              <a:pPr/>
              <a:t>‹#›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90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7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6.png"/><Relationship Id="rId11" Type="http://schemas.openxmlformats.org/officeDocument/2006/relationships/image" Target="../media/image21.svg"/><Relationship Id="rId5" Type="http://schemas.openxmlformats.org/officeDocument/2006/relationships/image" Target="../media/image2.png"/><Relationship Id="rId10" Type="http://schemas.openxmlformats.org/officeDocument/2006/relationships/image" Target="../media/image20.png"/><Relationship Id="rId4" Type="http://schemas.openxmlformats.org/officeDocument/2006/relationships/image" Target="../media/image11.png"/><Relationship Id="rId9" Type="http://schemas.openxmlformats.org/officeDocument/2006/relationships/image" Target="../media/image19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24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customXml" Target="../ink/ink5.xml"/><Relationship Id="rId18" Type="http://schemas.openxmlformats.org/officeDocument/2006/relationships/image" Target="../media/image370.png"/><Relationship Id="rId26" Type="http://schemas.openxmlformats.org/officeDocument/2006/relationships/customXml" Target="../ink/ink14.xml"/><Relationship Id="rId3" Type="http://schemas.openxmlformats.org/officeDocument/2006/relationships/notesSlide" Target="../notesSlides/notesSlide17.xml"/><Relationship Id="rId21" Type="http://schemas.openxmlformats.org/officeDocument/2006/relationships/customXml" Target="../ink/ink10.xml"/><Relationship Id="rId34" Type="http://schemas.openxmlformats.org/officeDocument/2006/relationships/customXml" Target="../ink/ink18.xml"/><Relationship Id="rId7" Type="http://schemas.openxmlformats.org/officeDocument/2006/relationships/image" Target="../media/image320.png"/><Relationship Id="rId12" Type="http://schemas.openxmlformats.org/officeDocument/2006/relationships/image" Target="../media/image340.png"/><Relationship Id="rId17" Type="http://schemas.openxmlformats.org/officeDocument/2006/relationships/customXml" Target="../ink/ink7.xml"/><Relationship Id="rId25" Type="http://schemas.openxmlformats.org/officeDocument/2006/relationships/image" Target="../media/image380.png"/><Relationship Id="rId33" Type="http://schemas.openxmlformats.org/officeDocument/2006/relationships/image" Target="../media/image420.png"/><Relationship Id="rId38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60.png"/><Relationship Id="rId20" Type="http://schemas.openxmlformats.org/officeDocument/2006/relationships/customXml" Target="../ink/ink9.xml"/><Relationship Id="rId29" Type="http://schemas.openxmlformats.org/officeDocument/2006/relationships/image" Target="../media/image400.png"/><Relationship Id="rId1" Type="http://schemas.openxmlformats.org/officeDocument/2006/relationships/tags" Target="../tags/tag11.xml"/><Relationship Id="rId11" Type="http://schemas.openxmlformats.org/officeDocument/2006/relationships/customXml" Target="../ink/ink4.xml"/><Relationship Id="rId24" Type="http://schemas.openxmlformats.org/officeDocument/2006/relationships/customXml" Target="../ink/ink13.xml"/><Relationship Id="rId32" Type="http://schemas.openxmlformats.org/officeDocument/2006/relationships/customXml" Target="../ink/ink17.xml"/><Relationship Id="rId37" Type="http://schemas.openxmlformats.org/officeDocument/2006/relationships/customXml" Target="../ink/ink20.xml"/><Relationship Id="rId15" Type="http://schemas.openxmlformats.org/officeDocument/2006/relationships/customXml" Target="../ink/ink6.xml"/><Relationship Id="rId23" Type="http://schemas.openxmlformats.org/officeDocument/2006/relationships/customXml" Target="../ink/ink12.xml"/><Relationship Id="rId28" Type="http://schemas.openxmlformats.org/officeDocument/2006/relationships/customXml" Target="../ink/ink15.xml"/><Relationship Id="rId36" Type="http://schemas.openxmlformats.org/officeDocument/2006/relationships/customXml" Target="../ink/ink19.xml"/><Relationship Id="rId10" Type="http://schemas.openxmlformats.org/officeDocument/2006/relationships/image" Target="../media/image330.png"/><Relationship Id="rId19" Type="http://schemas.openxmlformats.org/officeDocument/2006/relationships/customXml" Target="../ink/ink8.xml"/><Relationship Id="rId31" Type="http://schemas.openxmlformats.org/officeDocument/2006/relationships/image" Target="../media/image410.png"/><Relationship Id="rId4" Type="http://schemas.openxmlformats.org/officeDocument/2006/relationships/customXml" Target="../ink/ink1.xml"/><Relationship Id="rId9" Type="http://schemas.openxmlformats.org/officeDocument/2006/relationships/customXml" Target="../ink/ink3.xml"/><Relationship Id="rId14" Type="http://schemas.openxmlformats.org/officeDocument/2006/relationships/image" Target="../media/image350.png"/><Relationship Id="rId22" Type="http://schemas.openxmlformats.org/officeDocument/2006/relationships/customXml" Target="../ink/ink11.xml"/><Relationship Id="rId27" Type="http://schemas.openxmlformats.org/officeDocument/2006/relationships/image" Target="../media/image390.png"/><Relationship Id="rId30" Type="http://schemas.openxmlformats.org/officeDocument/2006/relationships/customXml" Target="../ink/ink16.xml"/><Relationship Id="rId35" Type="http://schemas.openxmlformats.org/officeDocument/2006/relationships/image" Target="../media/image43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3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10" Type="http://schemas.openxmlformats.org/officeDocument/2006/relationships/image" Target="../media/image37.svg"/><Relationship Id="rId4" Type="http://schemas.openxmlformats.org/officeDocument/2006/relationships/image" Target="../media/image34.png"/><Relationship Id="rId9" Type="http://schemas.openxmlformats.org/officeDocument/2006/relationships/image" Target="../media/image3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2.png"/><Relationship Id="rId5" Type="http://schemas.openxmlformats.org/officeDocument/2006/relationships/image" Target="../media/image30.png"/><Relationship Id="rId4" Type="http://schemas.openxmlformats.org/officeDocument/2006/relationships/image" Target="../media/image3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aka.ms/ibo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png"/><Relationship Id="rId12" Type="http://schemas.openxmlformats.org/officeDocument/2006/relationships/image" Target="../media/image4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6.svg"/><Relationship Id="rId11" Type="http://schemas.openxmlformats.org/officeDocument/2006/relationships/image" Target="../media/image3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D41F2E0A-042D-44B3-82A7-4D40976FBB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42" y="5024049"/>
            <a:ext cx="4973178" cy="6072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DF7B7F-F87D-44CF-97C5-85A18B3B76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656" y="1722753"/>
            <a:ext cx="10184606" cy="968765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  <a:cs typeface="Segoe UI" panose="020B0502040204020203" pitchFamily="34" charset="0"/>
              </a:rPr>
              <a:t>iBox: Internet in a Box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  <a:cs typeface="Segoe UI" panose="020B0502040204020203" pitchFamily="34" charset="0"/>
              </a:rPr>
            </a:br>
            <a:r>
              <a:rPr lang="en-US" sz="2800" i="1" dirty="0">
                <a:latin typeface="Ubuntu" panose="020B0504030602030204" pitchFamily="34" charset="0"/>
                <a:cs typeface="Segoe UI" panose="020B0502040204020203" pitchFamily="34" charset="0"/>
              </a:rPr>
              <a:t>Data-informed network simulation</a:t>
            </a:r>
            <a:endParaRPr lang="en-US" sz="5400" i="1" dirty="0">
              <a:latin typeface="Ubuntu" panose="020B0504030602030204" pitchFamily="34" charset="0"/>
              <a:cs typeface="Segoe UI" panose="020B05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5AD604-A011-4550-93B3-6AD58D849C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6656" y="3378438"/>
            <a:ext cx="11137108" cy="1113628"/>
          </a:xfrm>
        </p:spPr>
        <p:txBody>
          <a:bodyPr>
            <a:normAutofit/>
          </a:bodyPr>
          <a:lstStyle/>
          <a:p>
            <a:pPr algn="l"/>
            <a:r>
              <a:rPr lang="en-US" sz="2800" b="1" i="0" dirty="0">
                <a:effectLst/>
                <a:latin typeface="Ubuntu" panose="020B0504030602030204" pitchFamily="34" charset="0"/>
              </a:rPr>
              <a:t>Sachin Ashok</a:t>
            </a:r>
            <a:r>
              <a:rPr lang="en-US" sz="2800" b="0" i="0" u="none" strike="noStrike" dirty="0">
                <a:effectLst/>
                <a:latin typeface="Ubuntu Light" panose="020B0304030602030204" pitchFamily="34" charset="0"/>
              </a:rPr>
              <a:t>, Sai Surya Duvvuri, Nagarajan Natarajan, </a:t>
            </a:r>
            <a:r>
              <a:rPr lang="en-US" sz="2800" b="0" i="0" dirty="0">
                <a:effectLst/>
                <a:latin typeface="Ubuntu Light" panose="020B0304030602030204" pitchFamily="34" charset="0"/>
              </a:rPr>
              <a:t>​</a:t>
            </a:r>
          </a:p>
          <a:p>
            <a:pPr algn="l" rtl="0" fontAlgn="base"/>
            <a:r>
              <a:rPr lang="en-US" sz="2800" b="0" i="0" u="none" strike="noStrike" dirty="0">
                <a:effectLst/>
                <a:latin typeface="Ubuntu Light" panose="020B0304030602030204" pitchFamily="34" charset="0"/>
              </a:rPr>
              <a:t>Venkat Padmanabhan, Sundar Sellamanickam</a:t>
            </a:r>
            <a:r>
              <a:rPr lang="en-US" sz="2800" b="0" i="0" dirty="0">
                <a:effectLst/>
                <a:latin typeface="Ubuntu Light" panose="020B0304030602030204" pitchFamily="34" charset="0"/>
              </a:rPr>
              <a:t>​, Johannes Gehrke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DEEA7B-37FE-45F4-B8B9-07F290E2E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1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434B22-7ACB-4FB6-8216-29F26C3BDB37}"/>
              </a:ext>
            </a:extLst>
          </p:cNvPr>
          <p:cNvSpPr txBox="1"/>
          <p:nvPr/>
        </p:nvSpPr>
        <p:spPr>
          <a:xfrm>
            <a:off x="417568" y="6259807"/>
            <a:ext cx="23256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Ubuntu Light" panose="020B0304030602030204" pitchFamily="34" charset="0"/>
              </a:rPr>
              <a:t>HotNets 2020</a:t>
            </a:r>
            <a:endParaRPr lang="en-US" sz="2400" b="0" i="0" dirty="0">
              <a:effectLst/>
              <a:latin typeface="Ubuntu Light" panose="020B03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102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CE47C-E126-45EA-A755-05D7949E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iBoxNet Pipeline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1D128C-5539-4725-9557-C98E94B617C8}"/>
              </a:ext>
            </a:extLst>
          </p:cNvPr>
          <p:cNvSpPr txBox="1"/>
          <p:nvPr/>
        </p:nvSpPr>
        <p:spPr>
          <a:xfrm>
            <a:off x="0" y="1564807"/>
            <a:ext cx="18288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Ubuntu" panose="020B0504030602030204" pitchFamily="34" charset="0"/>
              </a:rPr>
              <a:t>Input-output packet traces for training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D71EC6-9AF8-40D6-8946-08ED0F1CE321}"/>
              </a:ext>
            </a:extLst>
          </p:cNvPr>
          <p:cNvSpPr txBox="1"/>
          <p:nvPr/>
        </p:nvSpPr>
        <p:spPr>
          <a:xfrm>
            <a:off x="3811296" y="2584199"/>
            <a:ext cx="14256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Ubuntu" panose="020B0504030602030204" pitchFamily="34" charset="0"/>
              </a:rPr>
              <a:t>iBoxNet Parameters</a:t>
            </a:r>
          </a:p>
          <a:p>
            <a:pPr algn="ctr"/>
            <a:r>
              <a:rPr lang="en-US" dirty="0">
                <a:latin typeface="Ubuntu" panose="020B0504030602030204" pitchFamily="34" charset="0"/>
              </a:rPr>
              <a:t>(b, d, B, C)</a:t>
            </a:r>
          </a:p>
          <a:p>
            <a:pPr algn="ctr"/>
            <a:endParaRPr lang="en-US" dirty="0">
              <a:latin typeface="Ubuntu" panose="020B050403060203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8FF0565-36AE-40E0-A2E2-B3024AA54A87}"/>
              </a:ext>
            </a:extLst>
          </p:cNvPr>
          <p:cNvSpPr txBox="1"/>
          <p:nvPr/>
        </p:nvSpPr>
        <p:spPr>
          <a:xfrm>
            <a:off x="5034513" y="6213394"/>
            <a:ext cx="2099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64"/>
                </a:solidFill>
                <a:latin typeface="Ubuntu" panose="020B0504030602030204" pitchFamily="34" charset="0"/>
              </a:rPr>
              <a:t>Sender under test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892B80A1-62FD-4FED-8E56-8E01E0941B1C}"/>
              </a:ext>
            </a:extLst>
          </p:cNvPr>
          <p:cNvSpPr txBox="1"/>
          <p:nvPr/>
        </p:nvSpPr>
        <p:spPr>
          <a:xfrm>
            <a:off x="9627577" y="3929172"/>
            <a:ext cx="19223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779E4"/>
                </a:solidFill>
                <a:latin typeface="Ubuntu" panose="020B0504030602030204" pitchFamily="34" charset="0"/>
              </a:rPr>
              <a:t>Simulation</a:t>
            </a:r>
            <a:endParaRPr lang="en-US" dirty="0">
              <a:solidFill>
                <a:srgbClr val="0779E4"/>
              </a:solidFill>
              <a:latin typeface="Ubuntu" panose="020B050403060203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F6D7985-6AD3-4815-86E6-39E76613B975}"/>
              </a:ext>
            </a:extLst>
          </p:cNvPr>
          <p:cNvSpPr txBox="1"/>
          <p:nvPr/>
        </p:nvSpPr>
        <p:spPr>
          <a:xfrm>
            <a:off x="644858" y="3938304"/>
            <a:ext cx="1516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Ubuntu" panose="020B0504030602030204" pitchFamily="34" charset="0"/>
              </a:rPr>
              <a:t>Training</a:t>
            </a:r>
            <a:endParaRPr lang="en-US" dirty="0">
              <a:solidFill>
                <a:srgbClr val="FF0000"/>
              </a:solidFill>
              <a:latin typeface="Ubuntu" panose="020B050403060203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743FCE6-B3CE-49F2-B235-BC342CCF7CEF}"/>
              </a:ext>
            </a:extLst>
          </p:cNvPr>
          <p:cNvCxnSpPr>
            <a:cxnSpLocks/>
          </p:cNvCxnSpPr>
          <p:nvPr/>
        </p:nvCxnSpPr>
        <p:spPr>
          <a:xfrm>
            <a:off x="9151792" y="5660787"/>
            <a:ext cx="2355806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 5">
            <a:extLst>
              <a:ext uri="{FF2B5EF4-FFF2-40B4-BE49-F238E27FC236}">
                <a16:creationId xmlns:a16="http://schemas.microsoft.com/office/drawing/2014/main" id="{37D260AE-36B1-4602-B81E-51C823CEECB8}"/>
              </a:ext>
            </a:extLst>
          </p:cNvPr>
          <p:cNvSpPr/>
          <p:nvPr/>
        </p:nvSpPr>
        <p:spPr>
          <a:xfrm flipH="1" flipV="1">
            <a:off x="5747352" y="4357095"/>
            <a:ext cx="1844758" cy="1231892"/>
          </a:xfrm>
          <a:prstGeom prst="arc">
            <a:avLst>
              <a:gd name="adj1" fmla="val 16200000"/>
              <a:gd name="adj2" fmla="val 21244705"/>
            </a:avLst>
          </a:prstGeom>
          <a:ln w="38100">
            <a:solidFill>
              <a:schemeClr val="tx1">
                <a:lumMod val="75000"/>
                <a:lumOff val="25000"/>
              </a:schemeClr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BD4AA3-5EDA-4EC4-AECF-8DC0AB61BF2F}"/>
              </a:ext>
            </a:extLst>
          </p:cNvPr>
          <p:cNvSpPr txBox="1"/>
          <p:nvPr/>
        </p:nvSpPr>
        <p:spPr>
          <a:xfrm>
            <a:off x="5082183" y="4694266"/>
            <a:ext cx="1770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C (cross traffic)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5A6358-BC75-490A-BB9A-81F887D49C85}"/>
              </a:ext>
            </a:extLst>
          </p:cNvPr>
          <p:cNvSpPr txBox="1"/>
          <p:nvPr/>
        </p:nvSpPr>
        <p:spPr>
          <a:xfrm>
            <a:off x="7222641" y="5039379"/>
            <a:ext cx="1654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B (buffer size)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B96F14-618B-4F7E-B169-BBF9FF934B11}"/>
              </a:ext>
            </a:extLst>
          </p:cNvPr>
          <p:cNvSpPr txBox="1"/>
          <p:nvPr/>
        </p:nvSpPr>
        <p:spPr>
          <a:xfrm>
            <a:off x="9115669" y="5230334"/>
            <a:ext cx="2839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b (bottleneck bandwidth)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552D1CE-82EA-41DC-86C3-DE4ADC86A0C4}"/>
              </a:ext>
            </a:extLst>
          </p:cNvPr>
          <p:cNvCxnSpPr>
            <a:cxnSpLocks/>
          </p:cNvCxnSpPr>
          <p:nvPr/>
        </p:nvCxnSpPr>
        <p:spPr>
          <a:xfrm flipV="1">
            <a:off x="9267370" y="5842112"/>
            <a:ext cx="1910443" cy="7682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1AED9A3-2B62-4CDE-A6A5-5E9747448283}"/>
              </a:ext>
            </a:extLst>
          </p:cNvPr>
          <p:cNvSpPr txBox="1"/>
          <p:nvPr/>
        </p:nvSpPr>
        <p:spPr>
          <a:xfrm>
            <a:off x="9121844" y="5926819"/>
            <a:ext cx="2432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d (propagation delay)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37A23D5-18A0-40EF-A0D5-43A8A9D1B0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6544" y="5385524"/>
            <a:ext cx="2195764" cy="521792"/>
          </a:xfrm>
          <a:prstGeom prst="rect">
            <a:avLst/>
          </a:prstGeom>
        </p:spPr>
      </p:pic>
      <p:cxnSp>
        <p:nvCxnSpPr>
          <p:cNvPr id="56" name="Connector: Curved 55">
            <a:extLst>
              <a:ext uri="{FF2B5EF4-FFF2-40B4-BE49-F238E27FC236}">
                <a16:creationId xmlns:a16="http://schemas.microsoft.com/office/drawing/2014/main" id="{07515AC1-4BD1-4A6D-9CF3-7AC28A863956}"/>
              </a:ext>
            </a:extLst>
          </p:cNvPr>
          <p:cNvCxnSpPr>
            <a:cxnSpLocks/>
            <a:endCxn id="42" idx="0"/>
          </p:cNvCxnSpPr>
          <p:nvPr/>
        </p:nvCxnSpPr>
        <p:spPr>
          <a:xfrm rot="10800000" flipV="1">
            <a:off x="6084143" y="5784286"/>
            <a:ext cx="585597" cy="429108"/>
          </a:xfrm>
          <a:prstGeom prst="curvedConnector2">
            <a:avLst/>
          </a:prstGeom>
          <a:ln w="38100">
            <a:solidFill>
              <a:srgbClr val="FF0064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 descr="Logo&#10;&#10;Description automatically generated">
            <a:extLst>
              <a:ext uri="{FF2B5EF4-FFF2-40B4-BE49-F238E27FC236}">
                <a16:creationId xmlns:a16="http://schemas.microsoft.com/office/drawing/2014/main" id="{566D0602-164A-4883-886E-ACA87170DA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cxnSp>
        <p:nvCxnSpPr>
          <p:cNvPr id="67" name="Connector: Elbow 66">
            <a:extLst>
              <a:ext uri="{FF2B5EF4-FFF2-40B4-BE49-F238E27FC236}">
                <a16:creationId xmlns:a16="http://schemas.microsoft.com/office/drawing/2014/main" id="{AE414558-B3BE-4DD7-85CE-30FBB2138D48}"/>
              </a:ext>
            </a:extLst>
          </p:cNvPr>
          <p:cNvCxnSpPr>
            <a:cxnSpLocks/>
          </p:cNvCxnSpPr>
          <p:nvPr/>
        </p:nvCxnSpPr>
        <p:spPr>
          <a:xfrm>
            <a:off x="8019320" y="4036909"/>
            <a:ext cx="1269804" cy="866046"/>
          </a:xfrm>
          <a:prstGeom prst="bentConnector3">
            <a:avLst>
              <a:gd name="adj1" fmla="val 99722"/>
            </a:avLst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07DE5DEC-1354-4EF8-9C9A-EE28936AE00E}"/>
              </a:ext>
            </a:extLst>
          </p:cNvPr>
          <p:cNvCxnSpPr>
            <a:cxnSpLocks/>
            <a:stCxn id="93" idx="3"/>
            <a:endCxn id="91" idx="1"/>
          </p:cNvCxnSpPr>
          <p:nvPr/>
        </p:nvCxnSpPr>
        <p:spPr>
          <a:xfrm>
            <a:off x="4970557" y="4012732"/>
            <a:ext cx="1535748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91200F27-4F46-4066-8286-A63170D7BDA1}"/>
              </a:ext>
            </a:extLst>
          </p:cNvPr>
          <p:cNvCxnSpPr>
            <a:cxnSpLocks/>
            <a:endCxn id="93" idx="1"/>
          </p:cNvCxnSpPr>
          <p:nvPr/>
        </p:nvCxnSpPr>
        <p:spPr>
          <a:xfrm rot="16200000" flipH="1">
            <a:off x="3107281" y="3063856"/>
            <a:ext cx="425956" cy="1471796"/>
          </a:xfrm>
          <a:prstGeom prst="bentConnector2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1" name="Graphic 90" descr="Normal Distribution">
            <a:extLst>
              <a:ext uri="{FF2B5EF4-FFF2-40B4-BE49-F238E27FC236}">
                <a16:creationId xmlns:a16="http://schemas.microsoft.com/office/drawing/2014/main" id="{334CE489-789F-456D-ACB9-EF583B3B49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06305" y="3304810"/>
            <a:ext cx="1415844" cy="1415844"/>
          </a:xfrm>
          <a:prstGeom prst="rect">
            <a:avLst/>
          </a:prstGeom>
        </p:spPr>
      </p:pic>
      <p:pic>
        <p:nvPicPr>
          <p:cNvPr id="93" name="Graphic 92" descr="Settings">
            <a:extLst>
              <a:ext uri="{FF2B5EF4-FFF2-40B4-BE49-F238E27FC236}">
                <a16:creationId xmlns:a16="http://schemas.microsoft.com/office/drawing/2014/main" id="{4E346172-115B-433B-9924-BB5D5DB162B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56157" y="3555532"/>
            <a:ext cx="914400" cy="914400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D3EB6F55-1292-4DA8-8BF7-13AEBCC0E4A6}"/>
              </a:ext>
            </a:extLst>
          </p:cNvPr>
          <p:cNvSpPr txBox="1"/>
          <p:nvPr/>
        </p:nvSpPr>
        <p:spPr>
          <a:xfrm>
            <a:off x="6376941" y="2583724"/>
            <a:ext cx="1775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Ubuntu" panose="020B0504030602030204" pitchFamily="34" charset="0"/>
              </a:rPr>
              <a:t>Sample from distribution</a:t>
            </a:r>
          </a:p>
        </p:txBody>
      </p:sp>
      <p:cxnSp>
        <p:nvCxnSpPr>
          <p:cNvPr id="104" name="Connector: Elbow 103">
            <a:extLst>
              <a:ext uri="{FF2B5EF4-FFF2-40B4-BE49-F238E27FC236}">
                <a16:creationId xmlns:a16="http://schemas.microsoft.com/office/drawing/2014/main" id="{BD817487-B195-400C-8662-0620B14EFB28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1828801" y="2026472"/>
            <a:ext cx="755559" cy="491757"/>
          </a:xfrm>
          <a:prstGeom prst="bentConnector3">
            <a:avLst>
              <a:gd name="adj1" fmla="val 98986"/>
            </a:avLst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8" name="Graphic 107" descr="Filter">
            <a:extLst>
              <a:ext uri="{FF2B5EF4-FFF2-40B4-BE49-F238E27FC236}">
                <a16:creationId xmlns:a16="http://schemas.microsoft.com/office/drawing/2014/main" id="{8CDD72EA-2E94-422B-A904-18B99D8956F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596338" y="2313808"/>
            <a:ext cx="1976044" cy="1615364"/>
          </a:xfrm>
          <a:prstGeom prst="rect">
            <a:avLst/>
          </a:prstGeom>
        </p:spPr>
      </p:pic>
      <p:sp>
        <p:nvSpPr>
          <p:cNvPr id="109" name="Slide Number Placeholder 108">
            <a:extLst>
              <a:ext uri="{FF2B5EF4-FFF2-40B4-BE49-F238E27FC236}">
                <a16:creationId xmlns:a16="http://schemas.microsoft.com/office/drawing/2014/main" id="{82F63D35-7004-4AA1-B895-511A9244C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10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443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42" grpId="0"/>
      <p:bldP spid="153" grpId="0"/>
      <p:bldP spid="154" grpId="0"/>
      <p:bldP spid="6" grpId="0" animBg="1"/>
      <p:bldP spid="8" grpId="0"/>
      <p:bldP spid="9" grpId="0"/>
      <p:bldP spid="13" grpId="0"/>
      <p:bldP spid="19" grpId="0"/>
      <p:bldP spid="9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2EFFA-4424-4D2A-A4F9-9CCBCC218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1DE9F-A861-463B-95E1-FA9BE6243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494273" cy="4351338"/>
          </a:xfrm>
        </p:spPr>
        <p:txBody>
          <a:bodyPr>
            <a:norm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Used data from Pantheon TCP testbed (Stanford) [1]</a:t>
            </a:r>
          </a:p>
          <a:p>
            <a:pPr lvl="1" fontAlgn="base"/>
            <a:r>
              <a:rPr lang="en-US" sz="2200" dirty="0">
                <a:solidFill>
                  <a:srgbClr val="000000"/>
                </a:solidFill>
                <a:latin typeface="Ubuntu Light" panose="020B0304030602030204" pitchFamily="34" charset="0"/>
              </a:rPr>
              <a:t>Distributed testbed operated by Stanford​</a:t>
            </a:r>
          </a:p>
          <a:p>
            <a:pPr lvl="1" fontAlgn="base"/>
            <a:r>
              <a:rPr lang="en-US" sz="2200" dirty="0">
                <a:solidFill>
                  <a:srgbClr val="000000"/>
                </a:solidFill>
                <a:latin typeface="Ubuntu Light" panose="020B0304030602030204" pitchFamily="34" charset="0"/>
              </a:rPr>
              <a:t>Nodes in 9 countries (India, China, USA etc.) across various networks​ (cellular, ethernet etc.)</a:t>
            </a:r>
          </a:p>
          <a:p>
            <a:pPr lvl="1" fontAlgn="base"/>
            <a:r>
              <a:rPr lang="en-US" sz="2200" dirty="0">
                <a:solidFill>
                  <a:srgbClr val="000000"/>
                </a:solidFill>
                <a:latin typeface="Ubuntu Light" panose="020B0304030602030204" pitchFamily="34" charset="0"/>
              </a:rPr>
              <a:t>Tests based on many flavors of TCP (Cubic, Vegas, LEDBAT, BBR, …)​</a:t>
            </a:r>
          </a:p>
          <a:p>
            <a:endParaRPr lang="en-US" dirty="0"/>
          </a:p>
          <a:p>
            <a:r>
              <a:rPr lang="en-US" sz="2900" dirty="0">
                <a:latin typeface="Ubuntu" panose="020B0504030602030204" pitchFamily="34" charset="0"/>
              </a:rPr>
              <a:t>Evaluation in the form of A/B tests</a:t>
            </a:r>
          </a:p>
          <a:p>
            <a:pPr lvl="1"/>
            <a:r>
              <a:rPr lang="en-US" sz="2200" dirty="0">
                <a:solidFill>
                  <a:srgbClr val="000000"/>
                </a:solidFill>
                <a:latin typeface="Ubuntu Light" panose="020B0304030602030204" pitchFamily="34" charset="0"/>
              </a:rPr>
              <a:t>Focus here on India cellular data (very different from simple iBoxNet model)</a:t>
            </a:r>
          </a:p>
          <a:p>
            <a:pPr lvl="1"/>
            <a:r>
              <a:rPr lang="en-US" sz="2200" dirty="0">
                <a:solidFill>
                  <a:srgbClr val="000000"/>
                </a:solidFill>
                <a:latin typeface="Ubuntu Light" panose="020B0304030602030204" pitchFamily="34" charset="0"/>
              </a:rPr>
              <a:t>Control/training (A): TCP Cubic (most widely deployed flavor in the Internet)</a:t>
            </a:r>
          </a:p>
          <a:p>
            <a:pPr lvl="1"/>
            <a:r>
              <a:rPr lang="en-US" sz="2200" dirty="0">
                <a:solidFill>
                  <a:srgbClr val="000000"/>
                </a:solidFill>
                <a:latin typeface="Ubuntu Light" panose="020B0304030602030204" pitchFamily="34" charset="0"/>
              </a:rPr>
              <a:t>Treatment/testing (B): TCP Vegas (very different from Cubic)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sz="2000" dirty="0">
              <a:latin typeface="Ubuntu Light" panose="020B0304030602030204" pitchFamily="34" charset="0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F8681B8C-B813-415A-B943-375AA4F6FE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7850F4A-D42B-4995-99A7-711CFDF23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11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6EDFD2E-B7B1-4757-8B40-9465636497F8}"/>
              </a:ext>
            </a:extLst>
          </p:cNvPr>
          <p:cNvSpPr txBox="1"/>
          <p:nvPr/>
        </p:nvSpPr>
        <p:spPr>
          <a:xfrm>
            <a:off x="992107" y="6270331"/>
            <a:ext cx="83925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Ubuntu Light" panose="020B0304030602030204" pitchFamily="34" charset="0"/>
              </a:rPr>
              <a:t>[1]: Francis Y. Yan, Jestin Ma, Greg Hill, Deepti Raghavan, Riad S. Wahby, Philip Levis, and Keith Winstein, </a:t>
            </a:r>
          </a:p>
          <a:p>
            <a:r>
              <a:rPr lang="en-US" sz="1400" i="1" dirty="0">
                <a:latin typeface="Ubuntu Light" panose="020B0304030602030204" pitchFamily="34" charset="0"/>
              </a:rPr>
              <a:t>Pantheon: the training ground for Internet congestion-control research </a:t>
            </a:r>
            <a:r>
              <a:rPr lang="en-US" sz="1400" dirty="0">
                <a:latin typeface="Ubuntu Light" panose="020B0304030602030204" pitchFamily="34" charset="0"/>
              </a:rPr>
              <a:t>in USENIX ATC 18</a:t>
            </a:r>
          </a:p>
        </p:txBody>
      </p:sp>
    </p:spTree>
    <p:extLst>
      <p:ext uri="{BB962C8B-B14F-4D97-AF65-F5344CB8AC3E}">
        <p14:creationId xmlns:p14="http://schemas.microsoft.com/office/powerpoint/2010/main" val="4053937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1CF342E-E21B-40D5-AA4F-ADB9091FC2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401" y="1690133"/>
            <a:ext cx="5059689" cy="42164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0225E4-02F6-49B2-906B-E88C40E47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486"/>
            <a:ext cx="10515600" cy="132556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Ensemble Test: A (Cubic) vs. B (Vegas)</a:t>
            </a:r>
            <a:b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</a:br>
            <a:r>
              <a:rPr lang="en-US" sz="2800" dirty="0">
                <a:solidFill>
                  <a:srgbClr val="FF0064"/>
                </a:solidFill>
                <a:latin typeface="Ubuntu" panose="020B0504030602030204" pitchFamily="34" charset="0"/>
              </a:rPr>
              <a:t>Ground Truth (India Cellular)</a:t>
            </a:r>
            <a:endParaRPr lang="en-US" sz="3300" dirty="0">
              <a:solidFill>
                <a:srgbClr val="FF0064"/>
              </a:solidFill>
              <a:latin typeface="Ubuntu" panose="020B0504030602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C6D0E3-B30F-4853-9AE0-3187AAB7A3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79" y="1690688"/>
            <a:ext cx="5059689" cy="42164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CD8ECD0-050C-4812-A0CA-92CB5E77E7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7872" y="1453049"/>
            <a:ext cx="5092256" cy="47527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180DB1C-EC31-4160-AD04-01935E68AE70}"/>
              </a:ext>
            </a:extLst>
          </p:cNvPr>
          <p:cNvSpPr txBox="1"/>
          <p:nvPr/>
        </p:nvSpPr>
        <p:spPr>
          <a:xfrm>
            <a:off x="1350951" y="5906540"/>
            <a:ext cx="9490098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chemeClr val="bg1"/>
                </a:solidFill>
                <a:latin typeface="Ubuntu" panose="020B05040306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/>
              <a:t>Ground truth</a:t>
            </a:r>
            <a:r>
              <a:rPr lang="en-US" sz="2400" dirty="0"/>
              <a:t>: Vegas achieves lower delay &amp; packet loss than Cubic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FE08A426-4D30-4A9C-BC8E-1CF01FC03D6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EEB68F-EB10-4B1D-A400-E17BFDC00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12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E1B5EE-7F64-4EDF-B27A-8775DA304C5C}"/>
              </a:ext>
            </a:extLst>
          </p:cNvPr>
          <p:cNvSpPr/>
          <p:nvPr/>
        </p:nvSpPr>
        <p:spPr>
          <a:xfrm>
            <a:off x="4840468" y="1690133"/>
            <a:ext cx="1352101" cy="2381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8172BE-D355-4096-8C66-BECBF052368A}"/>
              </a:ext>
            </a:extLst>
          </p:cNvPr>
          <p:cNvSpPr/>
          <p:nvPr/>
        </p:nvSpPr>
        <p:spPr>
          <a:xfrm>
            <a:off x="7318183" y="1690133"/>
            <a:ext cx="1491945" cy="2381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672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E30E77-F8AE-452D-9C61-E5095A22C6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808" y="1690688"/>
            <a:ext cx="5058461" cy="421538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16BC38E-1003-475D-B805-736DEEB3C8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84" y="1690688"/>
            <a:ext cx="5058461" cy="42153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CD8ECD0-050C-4812-A0CA-92CB5E77E7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7872" y="1453049"/>
            <a:ext cx="5092256" cy="47527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25A9EB0-F68E-405F-9C9A-025364AA80F6}"/>
              </a:ext>
            </a:extLst>
          </p:cNvPr>
          <p:cNvSpPr txBox="1"/>
          <p:nvPr/>
        </p:nvSpPr>
        <p:spPr>
          <a:xfrm>
            <a:off x="2478156" y="5940848"/>
            <a:ext cx="7235687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Ubuntu" panose="020B05040306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b="0" dirty="0"/>
              <a:t>iBoxNet model trained on Cubic yields a good match (</a:t>
            </a:r>
            <a:r>
              <a:rPr lang="en-US" dirty="0"/>
              <a:t>passes KS test</a:t>
            </a:r>
            <a:r>
              <a:rPr lang="en-US" b="0" dirty="0"/>
              <a:t>) for Vegas too!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9BB0F63-3C6B-4678-AAF8-220F8454DF76}"/>
              </a:ext>
            </a:extLst>
          </p:cNvPr>
          <p:cNvSpPr txBox="1">
            <a:spLocks/>
          </p:cNvSpPr>
          <p:nvPr/>
        </p:nvSpPr>
        <p:spPr>
          <a:xfrm>
            <a:off x="838200" y="12748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defTabSz="914400">
              <a:lnSpc>
                <a:spcPct val="100000"/>
              </a:lnSpc>
              <a:spcBef>
                <a:spcPct val="0"/>
              </a:spcBef>
              <a:buNone/>
              <a:defRPr sz="360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Ensemble</a:t>
            </a:r>
            <a:r>
              <a:rPr lang="en-US" dirty="0"/>
              <a:t> Test: A (Cubic) vs. B (Vegas)</a:t>
            </a:r>
            <a:br>
              <a:rPr lang="en-US" dirty="0"/>
            </a:br>
            <a:r>
              <a:rPr lang="en-US" sz="2800" dirty="0">
                <a:solidFill>
                  <a:srgbClr val="FF0064"/>
                </a:solidFill>
              </a:rPr>
              <a:t>Ground Truth</a:t>
            </a:r>
            <a:r>
              <a:rPr lang="en-US" sz="2800" dirty="0">
                <a:solidFill>
                  <a:srgbClr val="FF0064"/>
                </a:solidFill>
                <a:latin typeface="Ubuntu" panose="020B0504030602030204" pitchFamily="34" charset="0"/>
              </a:rPr>
              <a:t> (India Cellular)</a:t>
            </a:r>
            <a:r>
              <a:rPr lang="en-US" sz="2800" dirty="0">
                <a:solidFill>
                  <a:schemeClr val="tx1"/>
                </a:solidFill>
              </a:rPr>
              <a:t> and </a:t>
            </a:r>
            <a:r>
              <a:rPr lang="en-US" sz="2800" dirty="0">
                <a:solidFill>
                  <a:srgbClr val="0779E4"/>
                </a:solidFill>
              </a:rPr>
              <a:t>Inference (iBoxNet)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1D7B1AFC-B0D2-4304-BA63-60C1BBC298A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149A6-3DCD-4AE9-8A36-EFDE60902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13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7591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424C1B36-F197-4F6B-9658-B3870A424B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7074" y="1606847"/>
            <a:ext cx="5053382" cy="4215384"/>
          </a:xfrm>
          <a:prstGeom prst="rect">
            <a:avLst/>
          </a:prstGeom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9E472721-BA80-4C32-B539-31B769CD41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148" y="1606847"/>
            <a:ext cx="5043255" cy="42153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BE1FFF1-E1C2-46A4-B309-6DAC647CDC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53777" y="1258151"/>
            <a:ext cx="5098105" cy="53416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1E3EE40-5764-4122-8D23-7D98664E3BA4}"/>
              </a:ext>
            </a:extLst>
          </p:cNvPr>
          <p:cNvSpPr txBox="1"/>
          <p:nvPr/>
        </p:nvSpPr>
        <p:spPr>
          <a:xfrm>
            <a:off x="838200" y="5849994"/>
            <a:ext cx="10785325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2400" b="0">
                <a:solidFill>
                  <a:schemeClr val="bg1"/>
                </a:solidFill>
                <a:latin typeface="Ubuntu" panose="020B050403060203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Match is much worse when cross-traffic parameter is excluded from iBoxNet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469DA211-E01D-4FF2-8A59-2BAD3F21D4D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1CF05671-BC95-434D-8667-88C3014EC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14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E1BA9D66-1133-47C4-9D12-ADD3DFBCA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7604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Importance of Modeling Cross-Traffic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1768AA-D319-4BBE-8400-985FD3CD27E4}"/>
              </a:ext>
            </a:extLst>
          </p:cNvPr>
          <p:cNvSpPr txBox="1"/>
          <p:nvPr/>
        </p:nvSpPr>
        <p:spPr>
          <a:xfrm>
            <a:off x="8743765" y="3075057"/>
            <a:ext cx="21456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64"/>
                </a:solidFill>
                <a:latin typeface="Ubuntu" panose="020B0504030602030204" pitchFamily="34" charset="0"/>
              </a:rPr>
              <a:t>w/o cross-traffic parameter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DA0087-DF12-465C-9D15-D4B738CB25FB}"/>
              </a:ext>
            </a:extLst>
          </p:cNvPr>
          <p:cNvSpPr txBox="1"/>
          <p:nvPr/>
        </p:nvSpPr>
        <p:spPr>
          <a:xfrm>
            <a:off x="3177775" y="3149832"/>
            <a:ext cx="21456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779E4"/>
                </a:solidFill>
                <a:latin typeface="Ubuntu" panose="020B0504030602030204" pitchFamily="34" charset="0"/>
              </a:rPr>
              <a:t>w/ cross-traffic parameter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44C5D1E-719F-4995-8B53-952D02006F3E}"/>
              </a:ext>
            </a:extLst>
          </p:cNvPr>
          <p:cNvSpPr/>
          <p:nvPr/>
        </p:nvSpPr>
        <p:spPr>
          <a:xfrm rot="663571">
            <a:off x="7393401" y="1864597"/>
            <a:ext cx="1681524" cy="120457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FD56ED8-2D86-4576-8BB0-38B4C43B3483}"/>
              </a:ext>
            </a:extLst>
          </p:cNvPr>
          <p:cNvSpPr/>
          <p:nvPr/>
        </p:nvSpPr>
        <p:spPr>
          <a:xfrm rot="3747483">
            <a:off x="2823168" y="2290148"/>
            <a:ext cx="709216" cy="922986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243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BCD86-3388-41B0-B80F-F48338C1F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iBoxNet: Pros and 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78574-F941-45ED-A608-77B8A853F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>
                <a:solidFill>
                  <a:srgbClr val="00B050"/>
                </a:solidFill>
                <a:latin typeface="Ubuntu Light" panose="020B0304030602030204" pitchFamily="34" charset="0"/>
              </a:rPr>
              <a:t>+</a:t>
            </a:r>
            <a:r>
              <a:rPr lang="en-US" dirty="0">
                <a:latin typeface="Ubuntu Light" panose="020B0304030602030204" pitchFamily="34" charset="0"/>
              </a:rPr>
              <a:t> Simplicity </a:t>
            </a:r>
            <a:r>
              <a:rPr lang="en-US" dirty="0">
                <a:latin typeface="Ubuntu Light" panose="020B030403060203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Ubuntu Light" panose="020B0304030602030204" pitchFamily="34" charset="0"/>
              </a:rPr>
              <a:t> speedy simulation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00B050"/>
                </a:solidFill>
                <a:latin typeface="Ubuntu Light" panose="020B0304030602030204" pitchFamily="34" charset="0"/>
              </a:rPr>
              <a:t>+</a:t>
            </a:r>
            <a:r>
              <a:rPr lang="en-US" dirty="0">
                <a:latin typeface="Ubuntu Light" panose="020B0304030602030204" pitchFamily="34" charset="0"/>
              </a:rPr>
              <a:t> Interpretability</a:t>
            </a:r>
          </a:p>
          <a:p>
            <a:pPr marL="0" indent="0">
              <a:buNone/>
            </a:pPr>
            <a:endParaRPr lang="en-US" dirty="0">
              <a:latin typeface="Ubuntu Light" panose="020B0304030602030204" pitchFamily="34" charset="0"/>
            </a:endParaRP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  <a:latin typeface="Ubuntu Light" panose="020B0304030602030204" pitchFamily="34" charset="0"/>
              </a:rPr>
              <a:t>-</a:t>
            </a:r>
            <a:r>
              <a:rPr lang="en-US" dirty="0">
                <a:latin typeface="Ubuntu Light" panose="020B0304030602030204" pitchFamily="34" charset="0"/>
              </a:rPr>
              <a:t> Simplistic (e.g., cross-traffic is non-reactive)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  <a:latin typeface="Ubuntu Light" panose="020B0304030602030204" pitchFamily="34" charset="0"/>
              </a:rPr>
              <a:t>-</a:t>
            </a:r>
            <a:r>
              <a:rPr lang="en-US" dirty="0">
                <a:latin typeface="Ubuntu Light" panose="020B0304030602030204" pitchFamily="34" charset="0"/>
              </a:rPr>
              <a:t> Lack of generalization to unmodelled behaviours</a:t>
            </a:r>
          </a:p>
          <a:p>
            <a:pPr lvl="1">
              <a:buFontTx/>
              <a:buChar char="-"/>
            </a:pPr>
            <a:r>
              <a:rPr lang="en-US" dirty="0">
                <a:latin typeface="Ubuntu Light" panose="020B0304030602030204" pitchFamily="34" charset="0"/>
              </a:rPr>
              <a:t>E.g., packet reordering, burstable bandwidth, random loss, RED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74DDA183-946B-4037-BFA0-3ACA181A9F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69D0EAF-742B-4F80-8D1E-3DDBDBA8E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15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8520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E691-F532-4850-A9F8-32FB9E48B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33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2.	iBoxML: Machine Learning-based Simulator</a:t>
            </a:r>
            <a:br>
              <a:rPr lang="en-US" sz="33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</a:br>
            <a:br>
              <a:rPr lang="en-US" sz="33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</a:br>
            <a:r>
              <a:rPr lang="en-US" sz="3300" i="1" dirty="0">
                <a:latin typeface="Ubuntu Light" panose="020B0304030602030204" pitchFamily="34" charset="0"/>
              </a:rPr>
              <a:t>Towards generalization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12DDEB4-F84D-4ED2-B1CC-B4A5E7AFB3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9FB711-0F50-4752-9718-018E68FA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16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6310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5823761-AFEE-4E21-AA8D-012BE24892FA}"/>
              </a:ext>
            </a:extLst>
          </p:cNvPr>
          <p:cNvGrpSpPr/>
          <p:nvPr/>
        </p:nvGrpSpPr>
        <p:grpSpPr>
          <a:xfrm>
            <a:off x="6683679" y="1370401"/>
            <a:ext cx="4679721" cy="5134629"/>
            <a:chOff x="6683679" y="1370401"/>
            <a:chExt cx="4679721" cy="5134629"/>
          </a:xfrm>
        </p:grpSpPr>
        <p:sp>
          <p:nvSpPr>
            <p:cNvPr id="293" name="Rectangle: Rounded Corners 292">
              <a:extLst>
                <a:ext uri="{FF2B5EF4-FFF2-40B4-BE49-F238E27FC236}">
                  <a16:creationId xmlns:a16="http://schemas.microsoft.com/office/drawing/2014/main" id="{9CE4A8A6-1FD3-4165-B4A9-97A38D3A675B}"/>
                </a:ext>
              </a:extLst>
            </p:cNvPr>
            <p:cNvSpPr/>
            <p:nvPr/>
          </p:nvSpPr>
          <p:spPr>
            <a:xfrm>
              <a:off x="6683679" y="3636496"/>
              <a:ext cx="2800609" cy="198855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Rectangle: Rounded Corners 293">
              <a:extLst>
                <a:ext uri="{FF2B5EF4-FFF2-40B4-BE49-F238E27FC236}">
                  <a16:creationId xmlns:a16="http://schemas.microsoft.com/office/drawing/2014/main" id="{FB9983EB-D3FF-410E-845F-9E851F8F6338}"/>
                </a:ext>
              </a:extLst>
            </p:cNvPr>
            <p:cNvSpPr/>
            <p:nvPr/>
          </p:nvSpPr>
          <p:spPr>
            <a:xfrm>
              <a:off x="6717193" y="1599346"/>
              <a:ext cx="2800609" cy="1988556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Oval 294">
              <a:extLst>
                <a:ext uri="{FF2B5EF4-FFF2-40B4-BE49-F238E27FC236}">
                  <a16:creationId xmlns:a16="http://schemas.microsoft.com/office/drawing/2014/main" id="{62D9AEFA-1DF4-48F2-89F9-33C8DB75B85C}"/>
                </a:ext>
              </a:extLst>
            </p:cNvPr>
            <p:cNvSpPr/>
            <p:nvPr/>
          </p:nvSpPr>
          <p:spPr>
            <a:xfrm>
              <a:off x="7813437" y="3334622"/>
              <a:ext cx="538186" cy="46396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TextBox 295">
              <a:extLst>
                <a:ext uri="{FF2B5EF4-FFF2-40B4-BE49-F238E27FC236}">
                  <a16:creationId xmlns:a16="http://schemas.microsoft.com/office/drawing/2014/main" id="{0ECEA33D-1C79-4AC2-BFBC-0DD2BAB4A762}"/>
                </a:ext>
              </a:extLst>
            </p:cNvPr>
            <p:cNvSpPr txBox="1"/>
            <p:nvPr/>
          </p:nvSpPr>
          <p:spPr>
            <a:xfrm>
              <a:off x="7864235" y="3186261"/>
              <a:ext cx="6544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Bahnschrift" panose="020B0502040204020203" pitchFamily="34" charset="0"/>
                  <a:ea typeface="+mj-ea"/>
                  <a:cs typeface="Arial" panose="020B0604020202020204" pitchFamily="34" charset="0"/>
                </a:rPr>
                <a:t>s</a:t>
              </a:r>
              <a:r>
                <a:rPr lang="en-US" sz="2000" baseline="-25000" dirty="0">
                  <a:latin typeface="Ubuntu" panose="020B0504030602030204" pitchFamily="34" charset="0"/>
                </a:rPr>
                <a:t>t</a:t>
              </a:r>
              <a:r>
                <a:rPr lang="en-US" sz="3200" b="1" baseline="-25000" dirty="0"/>
                <a:t>	</a:t>
              </a:r>
              <a:endParaRPr lang="en-US" sz="3200" b="1" dirty="0"/>
            </a:p>
          </p:txBody>
        </p:sp>
        <p:grpSp>
          <p:nvGrpSpPr>
            <p:cNvPr id="297" name="Group 296">
              <a:extLst>
                <a:ext uri="{FF2B5EF4-FFF2-40B4-BE49-F238E27FC236}">
                  <a16:creationId xmlns:a16="http://schemas.microsoft.com/office/drawing/2014/main" id="{FB0196ED-D071-469D-A775-DF53B9B0F48F}"/>
                </a:ext>
              </a:extLst>
            </p:cNvPr>
            <p:cNvGrpSpPr/>
            <p:nvPr/>
          </p:nvGrpSpPr>
          <p:grpSpPr>
            <a:xfrm>
              <a:off x="7834340" y="1370401"/>
              <a:ext cx="702321" cy="584775"/>
              <a:chOff x="5305332" y="1021519"/>
              <a:chExt cx="600342" cy="509230"/>
            </a:xfrm>
          </p:grpSpPr>
          <p:sp>
            <p:nvSpPr>
              <p:cNvPr id="298" name="Oval 297">
                <a:extLst>
                  <a:ext uri="{FF2B5EF4-FFF2-40B4-BE49-F238E27FC236}">
                    <a16:creationId xmlns:a16="http://schemas.microsoft.com/office/drawing/2014/main" id="{FEAAC5F2-EFD3-4DB3-AB99-EC26562C861A}"/>
                  </a:ext>
                </a:extLst>
              </p:cNvPr>
              <p:cNvSpPr/>
              <p:nvPr/>
            </p:nvSpPr>
            <p:spPr>
              <a:xfrm>
                <a:off x="5305332" y="1043749"/>
                <a:ext cx="449764" cy="454303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9" name="TextBox 298">
                <a:extLst>
                  <a:ext uri="{FF2B5EF4-FFF2-40B4-BE49-F238E27FC236}">
                    <a16:creationId xmlns:a16="http://schemas.microsoft.com/office/drawing/2014/main" id="{59EE7715-BC82-4C27-81DB-01E68F75529E}"/>
                  </a:ext>
                </a:extLst>
              </p:cNvPr>
              <p:cNvSpPr txBox="1"/>
              <p:nvPr/>
            </p:nvSpPr>
            <p:spPr>
              <a:xfrm>
                <a:off x="5325381" y="1021519"/>
                <a:ext cx="580293" cy="509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ahnschrift" panose="020B0502040204020203" pitchFamily="34" charset="0"/>
                  </a:rPr>
                  <a:t>d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ahnschrift" panose="020B0502040204020203" pitchFamily="34" charset="0"/>
                    <a:cs typeface="Arial" panose="020B0604020202020204" pitchFamily="34" charset="0"/>
                  </a:rPr>
                  <a:t>̂</a:t>
                </a:r>
                <a:r>
                  <a:rPr kumimoji="0" lang="en-US" sz="2000" b="0" i="0" u="none" strike="noStrike" kern="1200" cap="none" spc="0" normalizeH="0" baseline="-25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Bahnschrift" panose="020B0502040204020203" pitchFamily="34" charset="0"/>
                  </a:rPr>
                  <a:t>t</a:t>
                </a: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ahnschrift" panose="020B0502040204020203" pitchFamily="34" charset="0"/>
                </a:endParaRPr>
              </a:p>
            </p:txBody>
          </p:sp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5E7ACAEA-5C8C-4142-9255-2DC83576E6E5}"/>
                    </a:ext>
                  </a:extLst>
                </p14:cNvPr>
                <p14:cNvContentPartPr/>
                <p14:nvPr/>
              </p14:nvContentPartPr>
              <p14:xfrm>
                <a:off x="6824073" y="5875649"/>
                <a:ext cx="360" cy="3240"/>
              </p14:xfrm>
            </p:contentPart>
          </mc:Choice>
          <mc:Fallback xmlns=""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5E7ACAEA-5C8C-4142-9255-2DC83576E6E5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815073" y="5866649"/>
                  <a:ext cx="1800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301" name="Ink 300">
                  <a:extLst>
                    <a:ext uri="{FF2B5EF4-FFF2-40B4-BE49-F238E27FC236}">
                      <a16:creationId xmlns:a16="http://schemas.microsoft.com/office/drawing/2014/main" id="{4E3682C2-CD06-4106-B936-7ED331FDED89}"/>
                    </a:ext>
                  </a:extLst>
                </p14:cNvPr>
                <p14:cNvContentPartPr/>
                <p14:nvPr/>
              </p14:nvContentPartPr>
              <p14:xfrm>
                <a:off x="7711833" y="5587289"/>
                <a:ext cx="3600" cy="6120"/>
              </p14:xfrm>
            </p:contentPart>
          </mc:Choice>
          <mc:Fallback xmlns="">
            <p:pic>
              <p:nvPicPr>
                <p:cNvPr id="301" name="Ink 300">
                  <a:extLst>
                    <a:ext uri="{FF2B5EF4-FFF2-40B4-BE49-F238E27FC236}">
                      <a16:creationId xmlns:a16="http://schemas.microsoft.com/office/drawing/2014/main" id="{4E3682C2-CD06-4106-B936-7ED331FDED8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702833" y="5577726"/>
                  <a:ext cx="21240" cy="24863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302" name="Group 301">
              <a:extLst>
                <a:ext uri="{FF2B5EF4-FFF2-40B4-BE49-F238E27FC236}">
                  <a16:creationId xmlns:a16="http://schemas.microsoft.com/office/drawing/2014/main" id="{98F115A7-1F80-4D2F-8E04-E9299ABD331D}"/>
                </a:ext>
              </a:extLst>
            </p:cNvPr>
            <p:cNvGrpSpPr/>
            <p:nvPr/>
          </p:nvGrpSpPr>
          <p:grpSpPr>
            <a:xfrm>
              <a:off x="7270000" y="2174476"/>
              <a:ext cx="1623526" cy="895228"/>
              <a:chOff x="4735287" y="1460752"/>
              <a:chExt cx="1623526" cy="895228"/>
            </a:xfrm>
          </p:grpSpPr>
          <p:sp>
            <p:nvSpPr>
              <p:cNvPr id="303" name="Rectangle: Rounded Corners 302">
                <a:extLst>
                  <a:ext uri="{FF2B5EF4-FFF2-40B4-BE49-F238E27FC236}">
                    <a16:creationId xmlns:a16="http://schemas.microsoft.com/office/drawing/2014/main" id="{46441E8F-416C-4DFE-8FC0-302B64E56EFC}"/>
                  </a:ext>
                </a:extLst>
              </p:cNvPr>
              <p:cNvSpPr/>
              <p:nvPr/>
            </p:nvSpPr>
            <p:spPr>
              <a:xfrm>
                <a:off x="4735287" y="1460752"/>
                <a:ext cx="1623526" cy="895228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  <a:alpha val="23922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4" name="Flowchart: Connector 303">
                <a:extLst>
                  <a:ext uri="{FF2B5EF4-FFF2-40B4-BE49-F238E27FC236}">
                    <a16:creationId xmlns:a16="http://schemas.microsoft.com/office/drawing/2014/main" id="{60E45C26-339D-47C3-9F8E-E11193DCF093}"/>
                  </a:ext>
                </a:extLst>
              </p:cNvPr>
              <p:cNvSpPr/>
              <p:nvPr/>
            </p:nvSpPr>
            <p:spPr>
              <a:xfrm>
                <a:off x="5325192" y="1571857"/>
                <a:ext cx="186064" cy="182880"/>
              </a:xfrm>
              <a:prstGeom prst="flowChartConnector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5" name="Flowchart: Connector 304">
                <a:extLst>
                  <a:ext uri="{FF2B5EF4-FFF2-40B4-BE49-F238E27FC236}">
                    <a16:creationId xmlns:a16="http://schemas.microsoft.com/office/drawing/2014/main" id="{E422ED96-83B8-4E11-948B-61BC3347ED45}"/>
                  </a:ext>
                </a:extLst>
              </p:cNvPr>
              <p:cNvSpPr/>
              <p:nvPr/>
            </p:nvSpPr>
            <p:spPr>
              <a:xfrm>
                <a:off x="5605379" y="1566409"/>
                <a:ext cx="186064" cy="182880"/>
              </a:xfrm>
              <a:prstGeom prst="flowChartConnector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6" name="Flowchart: Connector 305">
                <a:extLst>
                  <a:ext uri="{FF2B5EF4-FFF2-40B4-BE49-F238E27FC236}">
                    <a16:creationId xmlns:a16="http://schemas.microsoft.com/office/drawing/2014/main" id="{6C55734B-F8BF-411D-AB8E-A6B08C93BF56}"/>
                  </a:ext>
                </a:extLst>
              </p:cNvPr>
              <p:cNvSpPr/>
              <p:nvPr/>
            </p:nvSpPr>
            <p:spPr>
              <a:xfrm>
                <a:off x="5048215" y="1576522"/>
                <a:ext cx="186064" cy="182880"/>
              </a:xfrm>
              <a:prstGeom prst="flowChartConnector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7" name="Flowchart: Connector 306">
                <a:extLst>
                  <a:ext uri="{FF2B5EF4-FFF2-40B4-BE49-F238E27FC236}">
                    <a16:creationId xmlns:a16="http://schemas.microsoft.com/office/drawing/2014/main" id="{8D0BBA69-F887-41BB-9A66-792CC6D9F497}"/>
                  </a:ext>
                </a:extLst>
              </p:cNvPr>
              <p:cNvSpPr/>
              <p:nvPr/>
            </p:nvSpPr>
            <p:spPr>
              <a:xfrm>
                <a:off x="5859057" y="1566409"/>
                <a:ext cx="186064" cy="182880"/>
              </a:xfrm>
              <a:prstGeom prst="flowChartConnector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8" name="Flowchart: Connector 307">
                <a:extLst>
                  <a:ext uri="{FF2B5EF4-FFF2-40B4-BE49-F238E27FC236}">
                    <a16:creationId xmlns:a16="http://schemas.microsoft.com/office/drawing/2014/main" id="{89F8FF22-E37A-4E0D-85E2-7B8F78D6CBA2}"/>
                  </a:ext>
                </a:extLst>
              </p:cNvPr>
              <p:cNvSpPr/>
              <p:nvPr/>
            </p:nvSpPr>
            <p:spPr>
              <a:xfrm>
                <a:off x="5090370" y="1840888"/>
                <a:ext cx="186064" cy="182880"/>
              </a:xfrm>
              <a:prstGeom prst="flowChartConnector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9" name="Flowchart: Connector 308">
                <a:extLst>
                  <a:ext uri="{FF2B5EF4-FFF2-40B4-BE49-F238E27FC236}">
                    <a16:creationId xmlns:a16="http://schemas.microsoft.com/office/drawing/2014/main" id="{D4E779C2-882E-4C1D-98CD-3B8306CD25BC}"/>
                  </a:ext>
                </a:extLst>
              </p:cNvPr>
              <p:cNvSpPr/>
              <p:nvPr/>
            </p:nvSpPr>
            <p:spPr>
              <a:xfrm>
                <a:off x="5370557" y="1835440"/>
                <a:ext cx="186064" cy="182880"/>
              </a:xfrm>
              <a:prstGeom prst="flowChartConnector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0" name="Flowchart: Connector 309">
                <a:extLst>
                  <a:ext uri="{FF2B5EF4-FFF2-40B4-BE49-F238E27FC236}">
                    <a16:creationId xmlns:a16="http://schemas.microsoft.com/office/drawing/2014/main" id="{C462D22B-9906-4FCD-8807-42A8EBE39111}"/>
                  </a:ext>
                </a:extLst>
              </p:cNvPr>
              <p:cNvSpPr/>
              <p:nvPr/>
            </p:nvSpPr>
            <p:spPr>
              <a:xfrm>
                <a:off x="4813393" y="1845553"/>
                <a:ext cx="186064" cy="182880"/>
              </a:xfrm>
              <a:prstGeom prst="flowChartConnector">
                <a:avLst/>
              </a:prstGeom>
              <a:solidFill>
                <a:schemeClr val="bg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1" name="Flowchart: Connector 310">
                <a:extLst>
                  <a:ext uri="{FF2B5EF4-FFF2-40B4-BE49-F238E27FC236}">
                    <a16:creationId xmlns:a16="http://schemas.microsoft.com/office/drawing/2014/main" id="{1A64020C-11A9-4B19-988D-E17F742E3461}"/>
                  </a:ext>
                </a:extLst>
              </p:cNvPr>
              <p:cNvSpPr/>
              <p:nvPr/>
            </p:nvSpPr>
            <p:spPr>
              <a:xfrm>
                <a:off x="5624235" y="1835440"/>
                <a:ext cx="186064" cy="182880"/>
              </a:xfrm>
              <a:prstGeom prst="flowChartConnector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2" name="Flowchart: Connector 311">
                <a:extLst>
                  <a:ext uri="{FF2B5EF4-FFF2-40B4-BE49-F238E27FC236}">
                    <a16:creationId xmlns:a16="http://schemas.microsoft.com/office/drawing/2014/main" id="{5F1ACC64-3DA3-4ED2-B8E4-E76EABB6E699}"/>
                  </a:ext>
                </a:extLst>
              </p:cNvPr>
              <p:cNvSpPr/>
              <p:nvPr/>
            </p:nvSpPr>
            <p:spPr>
              <a:xfrm>
                <a:off x="5881166" y="1838027"/>
                <a:ext cx="186064" cy="182880"/>
              </a:xfrm>
              <a:prstGeom prst="flowChartConnector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3" name="Flowchart: Connector 312">
                <a:extLst>
                  <a:ext uri="{FF2B5EF4-FFF2-40B4-BE49-F238E27FC236}">
                    <a16:creationId xmlns:a16="http://schemas.microsoft.com/office/drawing/2014/main" id="{B627BC75-B0EE-42BB-80FF-84E39E99D470}"/>
                  </a:ext>
                </a:extLst>
              </p:cNvPr>
              <p:cNvSpPr/>
              <p:nvPr/>
            </p:nvSpPr>
            <p:spPr>
              <a:xfrm>
                <a:off x="6120839" y="1831508"/>
                <a:ext cx="186064" cy="182880"/>
              </a:xfrm>
              <a:prstGeom prst="flowChartConnector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4" name="Flowchart: Connector 313">
                <a:extLst>
                  <a:ext uri="{FF2B5EF4-FFF2-40B4-BE49-F238E27FC236}">
                    <a16:creationId xmlns:a16="http://schemas.microsoft.com/office/drawing/2014/main" id="{BEABA562-1CED-4335-BA8E-E5D38194D416}"/>
                  </a:ext>
                </a:extLst>
              </p:cNvPr>
              <p:cNvSpPr/>
              <p:nvPr/>
            </p:nvSpPr>
            <p:spPr>
              <a:xfrm>
                <a:off x="5087109" y="1838869"/>
                <a:ext cx="186064" cy="182880"/>
              </a:xfrm>
              <a:prstGeom prst="flowChartConnector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5" name="Flowchart: Connector 314">
                <a:extLst>
                  <a:ext uri="{FF2B5EF4-FFF2-40B4-BE49-F238E27FC236}">
                    <a16:creationId xmlns:a16="http://schemas.microsoft.com/office/drawing/2014/main" id="{09EE431C-EA41-4211-A6EF-A34CAD0AE344}"/>
                  </a:ext>
                </a:extLst>
              </p:cNvPr>
              <p:cNvSpPr/>
              <p:nvPr/>
            </p:nvSpPr>
            <p:spPr>
              <a:xfrm>
                <a:off x="4810132" y="1843534"/>
                <a:ext cx="186064" cy="182880"/>
              </a:xfrm>
              <a:prstGeom prst="flowChartConnector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Flowchart: Connector 315">
                <a:extLst>
                  <a:ext uri="{FF2B5EF4-FFF2-40B4-BE49-F238E27FC236}">
                    <a16:creationId xmlns:a16="http://schemas.microsoft.com/office/drawing/2014/main" id="{79B1F9F5-D52C-4FBE-8D80-651ED5580803}"/>
                  </a:ext>
                </a:extLst>
              </p:cNvPr>
              <p:cNvSpPr/>
              <p:nvPr/>
            </p:nvSpPr>
            <p:spPr>
              <a:xfrm>
                <a:off x="5205933" y="2109523"/>
                <a:ext cx="186064" cy="182880"/>
              </a:xfrm>
              <a:prstGeom prst="flowChartConnector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7" name="Flowchart: Connector 316">
                <a:extLst>
                  <a:ext uri="{FF2B5EF4-FFF2-40B4-BE49-F238E27FC236}">
                    <a16:creationId xmlns:a16="http://schemas.microsoft.com/office/drawing/2014/main" id="{1DEB9E73-716F-4150-9778-97D95513D7E5}"/>
                  </a:ext>
                </a:extLst>
              </p:cNvPr>
              <p:cNvSpPr/>
              <p:nvPr/>
            </p:nvSpPr>
            <p:spPr>
              <a:xfrm>
                <a:off x="5480885" y="2111928"/>
                <a:ext cx="186064" cy="182880"/>
              </a:xfrm>
              <a:prstGeom prst="flowChartConnector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8" name="Flowchart: Connector 317">
                <a:extLst>
                  <a:ext uri="{FF2B5EF4-FFF2-40B4-BE49-F238E27FC236}">
                    <a16:creationId xmlns:a16="http://schemas.microsoft.com/office/drawing/2014/main" id="{E2EA9F99-367E-4DC0-9F50-1228F61C6E8E}"/>
                  </a:ext>
                </a:extLst>
              </p:cNvPr>
              <p:cNvSpPr/>
              <p:nvPr/>
            </p:nvSpPr>
            <p:spPr>
              <a:xfrm>
                <a:off x="5741195" y="2111928"/>
                <a:ext cx="186064" cy="182880"/>
              </a:xfrm>
              <a:prstGeom prst="flowChartConnector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9" name="Straight Connector 318">
                <a:extLst>
                  <a:ext uri="{FF2B5EF4-FFF2-40B4-BE49-F238E27FC236}">
                    <a16:creationId xmlns:a16="http://schemas.microsoft.com/office/drawing/2014/main" id="{3CE03CAC-C262-4798-AE02-762BDA3F76BC}"/>
                  </a:ext>
                </a:extLst>
              </p:cNvPr>
              <p:cNvCxnSpPr>
                <a:stCxn id="315" idx="7"/>
                <a:endCxn id="306" idx="3"/>
              </p:cNvCxnSpPr>
              <p:nvPr/>
            </p:nvCxnSpPr>
            <p:spPr>
              <a:xfrm flipV="1">
                <a:off x="4968948" y="1732620"/>
                <a:ext cx="106515" cy="13769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>
                <a:extLst>
                  <a:ext uri="{FF2B5EF4-FFF2-40B4-BE49-F238E27FC236}">
                    <a16:creationId xmlns:a16="http://schemas.microsoft.com/office/drawing/2014/main" id="{CED5BF1E-1D69-4DA6-87F7-3D08B811C6B9}"/>
                  </a:ext>
                </a:extLst>
              </p:cNvPr>
              <p:cNvCxnSpPr>
                <a:stCxn id="309" idx="7"/>
                <a:endCxn id="305" idx="3"/>
              </p:cNvCxnSpPr>
              <p:nvPr/>
            </p:nvCxnSpPr>
            <p:spPr>
              <a:xfrm flipV="1">
                <a:off x="5529373" y="1722507"/>
                <a:ext cx="103254" cy="13971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>
                <a:extLst>
                  <a:ext uri="{FF2B5EF4-FFF2-40B4-BE49-F238E27FC236}">
                    <a16:creationId xmlns:a16="http://schemas.microsoft.com/office/drawing/2014/main" id="{FC0C4AB4-8B89-4B5F-83DF-82BCF26ADA08}"/>
                  </a:ext>
                </a:extLst>
              </p:cNvPr>
              <p:cNvCxnSpPr>
                <a:stCxn id="311" idx="7"/>
                <a:endCxn id="307" idx="3"/>
              </p:cNvCxnSpPr>
              <p:nvPr/>
            </p:nvCxnSpPr>
            <p:spPr>
              <a:xfrm flipV="1">
                <a:off x="5783051" y="1722507"/>
                <a:ext cx="103254" cy="13971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>
                <a:extLst>
                  <a:ext uri="{FF2B5EF4-FFF2-40B4-BE49-F238E27FC236}">
                    <a16:creationId xmlns:a16="http://schemas.microsoft.com/office/drawing/2014/main" id="{D6B1BAA9-38D4-491A-8BFA-D00FB72760F2}"/>
                  </a:ext>
                </a:extLst>
              </p:cNvPr>
              <p:cNvCxnSpPr>
                <a:stCxn id="312" idx="0"/>
                <a:endCxn id="307" idx="4"/>
              </p:cNvCxnSpPr>
              <p:nvPr/>
            </p:nvCxnSpPr>
            <p:spPr>
              <a:xfrm flipH="1" flipV="1">
                <a:off x="5952089" y="1749289"/>
                <a:ext cx="22109" cy="8873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3" name="Straight Connector 322">
                <a:extLst>
                  <a:ext uri="{FF2B5EF4-FFF2-40B4-BE49-F238E27FC236}">
                    <a16:creationId xmlns:a16="http://schemas.microsoft.com/office/drawing/2014/main" id="{BC07CD77-58A7-4713-B11D-99A1C837C10F}"/>
                  </a:ext>
                </a:extLst>
              </p:cNvPr>
              <p:cNvCxnSpPr>
                <a:stCxn id="313" idx="1"/>
                <a:endCxn id="307" idx="5"/>
              </p:cNvCxnSpPr>
              <p:nvPr/>
            </p:nvCxnSpPr>
            <p:spPr>
              <a:xfrm flipH="1" flipV="1">
                <a:off x="6017873" y="1722507"/>
                <a:ext cx="130214" cy="13578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>
                <a:extLst>
                  <a:ext uri="{FF2B5EF4-FFF2-40B4-BE49-F238E27FC236}">
                    <a16:creationId xmlns:a16="http://schemas.microsoft.com/office/drawing/2014/main" id="{9010017A-9ED9-4323-919A-F1BF64AB2DAF}"/>
                  </a:ext>
                </a:extLst>
              </p:cNvPr>
              <p:cNvCxnSpPr>
                <a:stCxn id="312" idx="0"/>
                <a:endCxn id="305" idx="5"/>
              </p:cNvCxnSpPr>
              <p:nvPr/>
            </p:nvCxnSpPr>
            <p:spPr>
              <a:xfrm flipH="1" flipV="1">
                <a:off x="5764195" y="1722507"/>
                <a:ext cx="210003" cy="1155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>
                <a:extLst>
                  <a:ext uri="{FF2B5EF4-FFF2-40B4-BE49-F238E27FC236}">
                    <a16:creationId xmlns:a16="http://schemas.microsoft.com/office/drawing/2014/main" id="{EC481945-07F0-4724-824E-8DB9AEA2C3EA}"/>
                  </a:ext>
                </a:extLst>
              </p:cNvPr>
              <p:cNvCxnSpPr>
                <a:stCxn id="312" idx="0"/>
                <a:endCxn id="304" idx="5"/>
              </p:cNvCxnSpPr>
              <p:nvPr/>
            </p:nvCxnSpPr>
            <p:spPr>
              <a:xfrm flipH="1" flipV="1">
                <a:off x="5484008" y="1727955"/>
                <a:ext cx="490190" cy="11007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>
                <a:extLst>
                  <a:ext uri="{FF2B5EF4-FFF2-40B4-BE49-F238E27FC236}">
                    <a16:creationId xmlns:a16="http://schemas.microsoft.com/office/drawing/2014/main" id="{D9758900-D0D0-48C5-B103-B05ED013A9F5}"/>
                  </a:ext>
                </a:extLst>
              </p:cNvPr>
              <p:cNvCxnSpPr>
                <a:cxnSpLocks/>
                <a:stCxn id="312" idx="0"/>
                <a:endCxn id="306" idx="5"/>
              </p:cNvCxnSpPr>
              <p:nvPr/>
            </p:nvCxnSpPr>
            <p:spPr>
              <a:xfrm flipH="1" flipV="1">
                <a:off x="5207031" y="1732620"/>
                <a:ext cx="767167" cy="10540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>
                <a:extLst>
                  <a:ext uri="{FF2B5EF4-FFF2-40B4-BE49-F238E27FC236}">
                    <a16:creationId xmlns:a16="http://schemas.microsoft.com/office/drawing/2014/main" id="{E54E1A76-2CE8-4F3E-8140-AD82B557978F}"/>
                  </a:ext>
                </a:extLst>
              </p:cNvPr>
              <p:cNvCxnSpPr>
                <a:cxnSpLocks/>
                <a:stCxn id="315" idx="7"/>
                <a:endCxn id="304" idx="3"/>
              </p:cNvCxnSpPr>
              <p:nvPr/>
            </p:nvCxnSpPr>
            <p:spPr>
              <a:xfrm flipV="1">
                <a:off x="4968948" y="1727955"/>
                <a:ext cx="383492" cy="14236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>
                <a:extLst>
                  <a:ext uri="{FF2B5EF4-FFF2-40B4-BE49-F238E27FC236}">
                    <a16:creationId xmlns:a16="http://schemas.microsoft.com/office/drawing/2014/main" id="{C6891A8E-E5AB-47A0-A5F5-F3AF002D6BB8}"/>
                  </a:ext>
                </a:extLst>
              </p:cNvPr>
              <p:cNvCxnSpPr>
                <a:stCxn id="315" idx="7"/>
                <a:endCxn id="305" idx="3"/>
              </p:cNvCxnSpPr>
              <p:nvPr/>
            </p:nvCxnSpPr>
            <p:spPr>
              <a:xfrm flipV="1">
                <a:off x="4968948" y="1722507"/>
                <a:ext cx="663679" cy="14780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9" name="Straight Connector 328">
                <a:extLst>
                  <a:ext uri="{FF2B5EF4-FFF2-40B4-BE49-F238E27FC236}">
                    <a16:creationId xmlns:a16="http://schemas.microsoft.com/office/drawing/2014/main" id="{3085C6EA-9B4B-40BA-9470-9C9B72EE96AC}"/>
                  </a:ext>
                </a:extLst>
              </p:cNvPr>
              <p:cNvCxnSpPr>
                <a:stCxn id="315" idx="7"/>
                <a:endCxn id="307" idx="3"/>
              </p:cNvCxnSpPr>
              <p:nvPr/>
            </p:nvCxnSpPr>
            <p:spPr>
              <a:xfrm flipV="1">
                <a:off x="4968948" y="1722507"/>
                <a:ext cx="917357" cy="14780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Straight Connector 329">
                <a:extLst>
                  <a:ext uri="{FF2B5EF4-FFF2-40B4-BE49-F238E27FC236}">
                    <a16:creationId xmlns:a16="http://schemas.microsoft.com/office/drawing/2014/main" id="{B03CDD56-2D33-42F1-ADB6-419AE03936DC}"/>
                  </a:ext>
                </a:extLst>
              </p:cNvPr>
              <p:cNvCxnSpPr>
                <a:endCxn id="306" idx="4"/>
              </p:cNvCxnSpPr>
              <p:nvPr/>
            </p:nvCxnSpPr>
            <p:spPr>
              <a:xfrm flipH="1" flipV="1">
                <a:off x="5141247" y="1759402"/>
                <a:ext cx="22109" cy="627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>
                <a:extLst>
                  <a:ext uri="{FF2B5EF4-FFF2-40B4-BE49-F238E27FC236}">
                    <a16:creationId xmlns:a16="http://schemas.microsoft.com/office/drawing/2014/main" id="{45AE310B-DF68-4BE6-8BBD-2DAF4E1225A9}"/>
                  </a:ext>
                </a:extLst>
              </p:cNvPr>
              <p:cNvCxnSpPr/>
              <p:nvPr/>
            </p:nvCxnSpPr>
            <p:spPr>
              <a:xfrm flipV="1">
                <a:off x="5156331" y="1814804"/>
                <a:ext cx="3498" cy="733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>
                <a:extLst>
                  <a:ext uri="{FF2B5EF4-FFF2-40B4-BE49-F238E27FC236}">
                    <a16:creationId xmlns:a16="http://schemas.microsoft.com/office/drawing/2014/main" id="{D824E8C0-C16A-4E40-80C3-E72BC290AE47}"/>
                  </a:ext>
                </a:extLst>
              </p:cNvPr>
              <p:cNvCxnSpPr>
                <a:stCxn id="314" idx="0"/>
                <a:endCxn id="304" idx="3"/>
              </p:cNvCxnSpPr>
              <p:nvPr/>
            </p:nvCxnSpPr>
            <p:spPr>
              <a:xfrm flipV="1">
                <a:off x="5180141" y="1727955"/>
                <a:ext cx="172299" cy="1109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>
                <a:extLst>
                  <a:ext uri="{FF2B5EF4-FFF2-40B4-BE49-F238E27FC236}">
                    <a16:creationId xmlns:a16="http://schemas.microsoft.com/office/drawing/2014/main" id="{49E6741A-31F4-4E3F-93A9-E77E95EC5DEF}"/>
                  </a:ext>
                </a:extLst>
              </p:cNvPr>
              <p:cNvCxnSpPr>
                <a:stCxn id="314" idx="7"/>
                <a:endCxn id="305" idx="3"/>
              </p:cNvCxnSpPr>
              <p:nvPr/>
            </p:nvCxnSpPr>
            <p:spPr>
              <a:xfrm flipV="1">
                <a:off x="5245925" y="1722507"/>
                <a:ext cx="386702" cy="1431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Straight Connector 333">
                <a:extLst>
                  <a:ext uri="{FF2B5EF4-FFF2-40B4-BE49-F238E27FC236}">
                    <a16:creationId xmlns:a16="http://schemas.microsoft.com/office/drawing/2014/main" id="{94E56599-5257-4497-A16D-8EAD86ED53FA}"/>
                  </a:ext>
                </a:extLst>
              </p:cNvPr>
              <p:cNvCxnSpPr>
                <a:stCxn id="314" idx="7"/>
                <a:endCxn id="307" idx="3"/>
              </p:cNvCxnSpPr>
              <p:nvPr/>
            </p:nvCxnSpPr>
            <p:spPr>
              <a:xfrm flipV="1">
                <a:off x="5245925" y="1722507"/>
                <a:ext cx="640380" cy="14314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5" name="Straight Connector 334">
                <a:extLst>
                  <a:ext uri="{FF2B5EF4-FFF2-40B4-BE49-F238E27FC236}">
                    <a16:creationId xmlns:a16="http://schemas.microsoft.com/office/drawing/2014/main" id="{2DE8C197-9ABB-49B2-B713-B495741B9FCD}"/>
                  </a:ext>
                </a:extLst>
              </p:cNvPr>
              <p:cNvCxnSpPr>
                <a:endCxn id="306" idx="4"/>
              </p:cNvCxnSpPr>
              <p:nvPr/>
            </p:nvCxnSpPr>
            <p:spPr>
              <a:xfrm flipH="1" flipV="1">
                <a:off x="5141247" y="1759402"/>
                <a:ext cx="251358" cy="861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6" name="Straight Connector 335">
                <a:extLst>
                  <a:ext uri="{FF2B5EF4-FFF2-40B4-BE49-F238E27FC236}">
                    <a16:creationId xmlns:a16="http://schemas.microsoft.com/office/drawing/2014/main" id="{79F669FE-5804-4EA1-B26C-69C327481C76}"/>
                  </a:ext>
                </a:extLst>
              </p:cNvPr>
              <p:cNvCxnSpPr>
                <a:endCxn id="304" idx="4"/>
              </p:cNvCxnSpPr>
              <p:nvPr/>
            </p:nvCxnSpPr>
            <p:spPr>
              <a:xfrm flipH="1" flipV="1">
                <a:off x="5418224" y="1754737"/>
                <a:ext cx="42866" cy="6675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7" name="Straight Connector 336">
                <a:extLst>
                  <a:ext uri="{FF2B5EF4-FFF2-40B4-BE49-F238E27FC236}">
                    <a16:creationId xmlns:a16="http://schemas.microsoft.com/office/drawing/2014/main" id="{787A66A8-E0BA-4EA0-A60B-FB5D05F4FCFD}"/>
                  </a:ext>
                </a:extLst>
              </p:cNvPr>
              <p:cNvCxnSpPr>
                <a:stCxn id="309" idx="7"/>
                <a:endCxn id="307" idx="3"/>
              </p:cNvCxnSpPr>
              <p:nvPr/>
            </p:nvCxnSpPr>
            <p:spPr>
              <a:xfrm flipV="1">
                <a:off x="5529373" y="1722507"/>
                <a:ext cx="356932" cy="13971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>
                <a:extLst>
                  <a:ext uri="{FF2B5EF4-FFF2-40B4-BE49-F238E27FC236}">
                    <a16:creationId xmlns:a16="http://schemas.microsoft.com/office/drawing/2014/main" id="{6F20DA35-1442-4019-9633-A6E681730A90}"/>
                  </a:ext>
                </a:extLst>
              </p:cNvPr>
              <p:cNvCxnSpPr>
                <a:stCxn id="311" idx="0"/>
                <a:endCxn id="305" idx="4"/>
              </p:cNvCxnSpPr>
              <p:nvPr/>
            </p:nvCxnSpPr>
            <p:spPr>
              <a:xfrm flipH="1" flipV="1">
                <a:off x="5698411" y="1749289"/>
                <a:ext cx="18856" cy="8615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>
                <a:extLst>
                  <a:ext uri="{FF2B5EF4-FFF2-40B4-BE49-F238E27FC236}">
                    <a16:creationId xmlns:a16="http://schemas.microsoft.com/office/drawing/2014/main" id="{F30417F1-DE82-46E4-9F59-D9F40C0310C4}"/>
                  </a:ext>
                </a:extLst>
              </p:cNvPr>
              <p:cNvCxnSpPr>
                <a:stCxn id="311" idx="1"/>
                <a:endCxn id="304" idx="5"/>
              </p:cNvCxnSpPr>
              <p:nvPr/>
            </p:nvCxnSpPr>
            <p:spPr>
              <a:xfrm flipH="1" flipV="1">
                <a:off x="5484008" y="1727955"/>
                <a:ext cx="167475" cy="13426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>
                <a:extLst>
                  <a:ext uri="{FF2B5EF4-FFF2-40B4-BE49-F238E27FC236}">
                    <a16:creationId xmlns:a16="http://schemas.microsoft.com/office/drawing/2014/main" id="{CE89EA29-3650-4819-B09C-5909FD392D90}"/>
                  </a:ext>
                </a:extLst>
              </p:cNvPr>
              <p:cNvCxnSpPr>
                <a:stCxn id="311" idx="1"/>
                <a:endCxn id="306" idx="5"/>
              </p:cNvCxnSpPr>
              <p:nvPr/>
            </p:nvCxnSpPr>
            <p:spPr>
              <a:xfrm flipH="1" flipV="1">
                <a:off x="5207031" y="1732620"/>
                <a:ext cx="444452" cy="12960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1" name="Straight Connector 340">
                <a:extLst>
                  <a:ext uri="{FF2B5EF4-FFF2-40B4-BE49-F238E27FC236}">
                    <a16:creationId xmlns:a16="http://schemas.microsoft.com/office/drawing/2014/main" id="{2F801E4C-D8D2-4B66-8128-784161DCAB69}"/>
                  </a:ext>
                </a:extLst>
              </p:cNvPr>
              <p:cNvCxnSpPr>
                <a:cxnSpLocks/>
                <a:endCxn id="306" idx="4"/>
              </p:cNvCxnSpPr>
              <p:nvPr/>
            </p:nvCxnSpPr>
            <p:spPr>
              <a:xfrm flipH="1" flipV="1">
                <a:off x="5141247" y="1759402"/>
                <a:ext cx="783952" cy="873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2" name="Straight Connector 341">
                <a:extLst>
                  <a:ext uri="{FF2B5EF4-FFF2-40B4-BE49-F238E27FC236}">
                    <a16:creationId xmlns:a16="http://schemas.microsoft.com/office/drawing/2014/main" id="{1AB15204-3CF7-49E3-BEF3-72690220ADE9}"/>
                  </a:ext>
                </a:extLst>
              </p:cNvPr>
              <p:cNvCxnSpPr>
                <a:cxnSpLocks/>
                <a:stCxn id="313" idx="1"/>
                <a:endCxn id="305" idx="5"/>
              </p:cNvCxnSpPr>
              <p:nvPr/>
            </p:nvCxnSpPr>
            <p:spPr>
              <a:xfrm flipH="1" flipV="1">
                <a:off x="5764195" y="1722507"/>
                <a:ext cx="383892" cy="13578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Straight Connector 342">
                <a:extLst>
                  <a:ext uri="{FF2B5EF4-FFF2-40B4-BE49-F238E27FC236}">
                    <a16:creationId xmlns:a16="http://schemas.microsoft.com/office/drawing/2014/main" id="{D972EE14-6C92-4AF2-8C8E-444ED72B3163}"/>
                  </a:ext>
                </a:extLst>
              </p:cNvPr>
              <p:cNvCxnSpPr>
                <a:stCxn id="313" idx="1"/>
                <a:endCxn id="304" idx="5"/>
              </p:cNvCxnSpPr>
              <p:nvPr/>
            </p:nvCxnSpPr>
            <p:spPr>
              <a:xfrm flipH="1" flipV="1">
                <a:off x="5484008" y="1727955"/>
                <a:ext cx="664079" cy="13033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>
                <a:extLst>
                  <a:ext uri="{FF2B5EF4-FFF2-40B4-BE49-F238E27FC236}">
                    <a16:creationId xmlns:a16="http://schemas.microsoft.com/office/drawing/2014/main" id="{B821E6D5-FF81-463D-B71D-DD8827460385}"/>
                  </a:ext>
                </a:extLst>
              </p:cNvPr>
              <p:cNvCxnSpPr>
                <a:stCxn id="313" idx="1"/>
                <a:endCxn id="306" idx="5"/>
              </p:cNvCxnSpPr>
              <p:nvPr/>
            </p:nvCxnSpPr>
            <p:spPr>
              <a:xfrm flipH="1" flipV="1">
                <a:off x="5207031" y="1732620"/>
                <a:ext cx="941056" cy="12567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>
                <a:extLst>
                  <a:ext uri="{FF2B5EF4-FFF2-40B4-BE49-F238E27FC236}">
                    <a16:creationId xmlns:a16="http://schemas.microsoft.com/office/drawing/2014/main" id="{3E6025E3-91AF-4928-B81A-5940B0C2EED0}"/>
                  </a:ext>
                </a:extLst>
              </p:cNvPr>
              <p:cNvCxnSpPr>
                <a:stCxn id="316" idx="1"/>
                <a:endCxn id="315" idx="5"/>
              </p:cNvCxnSpPr>
              <p:nvPr/>
            </p:nvCxnSpPr>
            <p:spPr>
              <a:xfrm flipH="1" flipV="1">
                <a:off x="4968948" y="1999632"/>
                <a:ext cx="264233" cy="13667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>
                <a:extLst>
                  <a:ext uri="{FF2B5EF4-FFF2-40B4-BE49-F238E27FC236}">
                    <a16:creationId xmlns:a16="http://schemas.microsoft.com/office/drawing/2014/main" id="{77D019EF-1932-432E-9620-30ACF6FA28EF}"/>
                  </a:ext>
                </a:extLst>
              </p:cNvPr>
              <p:cNvCxnSpPr>
                <a:stCxn id="316" idx="1"/>
                <a:endCxn id="314" idx="4"/>
              </p:cNvCxnSpPr>
              <p:nvPr/>
            </p:nvCxnSpPr>
            <p:spPr>
              <a:xfrm flipH="1" flipV="1">
                <a:off x="5180141" y="2021749"/>
                <a:ext cx="53040" cy="1145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Straight Connector 346">
                <a:extLst>
                  <a:ext uri="{FF2B5EF4-FFF2-40B4-BE49-F238E27FC236}">
                    <a16:creationId xmlns:a16="http://schemas.microsoft.com/office/drawing/2014/main" id="{852CE7D8-3A2A-45B6-82C4-B193DA76D36E}"/>
                  </a:ext>
                </a:extLst>
              </p:cNvPr>
              <p:cNvCxnSpPr>
                <a:stCxn id="316" idx="0"/>
                <a:endCxn id="309" idx="3"/>
              </p:cNvCxnSpPr>
              <p:nvPr/>
            </p:nvCxnSpPr>
            <p:spPr>
              <a:xfrm flipV="1">
                <a:off x="5298965" y="1991538"/>
                <a:ext cx="98840" cy="11798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8" name="Straight Connector 347">
                <a:extLst>
                  <a:ext uri="{FF2B5EF4-FFF2-40B4-BE49-F238E27FC236}">
                    <a16:creationId xmlns:a16="http://schemas.microsoft.com/office/drawing/2014/main" id="{235F58B8-79C3-4847-B68A-B4EC70D5C1DD}"/>
                  </a:ext>
                </a:extLst>
              </p:cNvPr>
              <p:cNvCxnSpPr>
                <a:stCxn id="316" idx="7"/>
                <a:endCxn id="311" idx="3"/>
              </p:cNvCxnSpPr>
              <p:nvPr/>
            </p:nvCxnSpPr>
            <p:spPr>
              <a:xfrm flipV="1">
                <a:off x="5364749" y="1991538"/>
                <a:ext cx="286734" cy="14476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9" name="Straight Connector 348">
                <a:extLst>
                  <a:ext uri="{FF2B5EF4-FFF2-40B4-BE49-F238E27FC236}">
                    <a16:creationId xmlns:a16="http://schemas.microsoft.com/office/drawing/2014/main" id="{4C2F5A86-3F51-4135-9FA5-859B087F8336}"/>
                  </a:ext>
                </a:extLst>
              </p:cNvPr>
              <p:cNvCxnSpPr>
                <a:stCxn id="316" idx="7"/>
                <a:endCxn id="312" idx="3"/>
              </p:cNvCxnSpPr>
              <p:nvPr/>
            </p:nvCxnSpPr>
            <p:spPr>
              <a:xfrm flipV="1">
                <a:off x="5364749" y="1994125"/>
                <a:ext cx="543665" cy="1421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>
                <a:extLst>
                  <a:ext uri="{FF2B5EF4-FFF2-40B4-BE49-F238E27FC236}">
                    <a16:creationId xmlns:a16="http://schemas.microsoft.com/office/drawing/2014/main" id="{0D212FB5-3F92-44AD-BC54-A60CCC6E97BD}"/>
                  </a:ext>
                </a:extLst>
              </p:cNvPr>
              <p:cNvCxnSpPr>
                <a:stCxn id="316" idx="7"/>
                <a:endCxn id="313" idx="4"/>
              </p:cNvCxnSpPr>
              <p:nvPr/>
            </p:nvCxnSpPr>
            <p:spPr>
              <a:xfrm flipV="1">
                <a:off x="5364749" y="2014388"/>
                <a:ext cx="849122" cy="12191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>
                <a:extLst>
                  <a:ext uri="{FF2B5EF4-FFF2-40B4-BE49-F238E27FC236}">
                    <a16:creationId xmlns:a16="http://schemas.microsoft.com/office/drawing/2014/main" id="{9A2253E4-F9C1-4598-8EE2-A6C333367911}"/>
                  </a:ext>
                </a:extLst>
              </p:cNvPr>
              <p:cNvCxnSpPr>
                <a:stCxn id="317" idx="1"/>
                <a:endCxn id="315" idx="5"/>
              </p:cNvCxnSpPr>
              <p:nvPr/>
            </p:nvCxnSpPr>
            <p:spPr>
              <a:xfrm flipH="1" flipV="1">
                <a:off x="4968948" y="1999632"/>
                <a:ext cx="539185" cy="13907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>
                <a:extLst>
                  <a:ext uri="{FF2B5EF4-FFF2-40B4-BE49-F238E27FC236}">
                    <a16:creationId xmlns:a16="http://schemas.microsoft.com/office/drawing/2014/main" id="{94B92B3F-40E8-4F05-8B15-C3D84ECC5AC7}"/>
                  </a:ext>
                </a:extLst>
              </p:cNvPr>
              <p:cNvCxnSpPr>
                <a:stCxn id="317" idx="1"/>
                <a:endCxn id="314" idx="5"/>
              </p:cNvCxnSpPr>
              <p:nvPr/>
            </p:nvCxnSpPr>
            <p:spPr>
              <a:xfrm flipH="1" flipV="1">
                <a:off x="5245925" y="1994967"/>
                <a:ext cx="262208" cy="14374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Straight Connector 352">
                <a:extLst>
                  <a:ext uri="{FF2B5EF4-FFF2-40B4-BE49-F238E27FC236}">
                    <a16:creationId xmlns:a16="http://schemas.microsoft.com/office/drawing/2014/main" id="{5B44826C-2724-43A5-95FD-9517BD370C58}"/>
                  </a:ext>
                </a:extLst>
              </p:cNvPr>
              <p:cNvCxnSpPr>
                <a:stCxn id="317" idx="0"/>
                <a:endCxn id="309" idx="5"/>
              </p:cNvCxnSpPr>
              <p:nvPr/>
            </p:nvCxnSpPr>
            <p:spPr>
              <a:xfrm flipH="1" flipV="1">
                <a:off x="5529373" y="1991538"/>
                <a:ext cx="44544" cy="1203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Straight Connector 353">
                <a:extLst>
                  <a:ext uri="{FF2B5EF4-FFF2-40B4-BE49-F238E27FC236}">
                    <a16:creationId xmlns:a16="http://schemas.microsoft.com/office/drawing/2014/main" id="{33D9C204-C2AD-4582-A6E0-9DC482BC0844}"/>
                  </a:ext>
                </a:extLst>
              </p:cNvPr>
              <p:cNvCxnSpPr>
                <a:endCxn id="311" idx="3"/>
              </p:cNvCxnSpPr>
              <p:nvPr/>
            </p:nvCxnSpPr>
            <p:spPr>
              <a:xfrm flipV="1">
                <a:off x="5632627" y="1991538"/>
                <a:ext cx="18856" cy="14800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>
                <a:extLst>
                  <a:ext uri="{FF2B5EF4-FFF2-40B4-BE49-F238E27FC236}">
                    <a16:creationId xmlns:a16="http://schemas.microsoft.com/office/drawing/2014/main" id="{6E1626E3-185D-4AF6-9C2A-A64A2122F59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39701" y="2002247"/>
                <a:ext cx="334497" cy="11780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>
                <a:extLst>
                  <a:ext uri="{FF2B5EF4-FFF2-40B4-BE49-F238E27FC236}">
                    <a16:creationId xmlns:a16="http://schemas.microsoft.com/office/drawing/2014/main" id="{C844D0C4-FB61-48F8-B4FD-F2108F61E53C}"/>
                  </a:ext>
                </a:extLst>
              </p:cNvPr>
              <p:cNvCxnSpPr>
                <a:stCxn id="318" idx="7"/>
                <a:endCxn id="313" idx="4"/>
              </p:cNvCxnSpPr>
              <p:nvPr/>
            </p:nvCxnSpPr>
            <p:spPr>
              <a:xfrm flipV="1">
                <a:off x="5900011" y="2014388"/>
                <a:ext cx="313860" cy="12432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>
                <a:extLst>
                  <a:ext uri="{FF2B5EF4-FFF2-40B4-BE49-F238E27FC236}">
                    <a16:creationId xmlns:a16="http://schemas.microsoft.com/office/drawing/2014/main" id="{DDF7E000-50CB-4D0A-B70F-78A95D79F1CB}"/>
                  </a:ext>
                </a:extLst>
              </p:cNvPr>
              <p:cNvCxnSpPr>
                <a:stCxn id="318" idx="1"/>
                <a:endCxn id="311" idx="4"/>
              </p:cNvCxnSpPr>
              <p:nvPr/>
            </p:nvCxnSpPr>
            <p:spPr>
              <a:xfrm flipH="1" flipV="1">
                <a:off x="5717267" y="2018320"/>
                <a:ext cx="51176" cy="1203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>
                <a:extLst>
                  <a:ext uri="{FF2B5EF4-FFF2-40B4-BE49-F238E27FC236}">
                    <a16:creationId xmlns:a16="http://schemas.microsoft.com/office/drawing/2014/main" id="{79587C9F-0EDF-4856-8EAE-74320AE7F6EB}"/>
                  </a:ext>
                </a:extLst>
              </p:cNvPr>
              <p:cNvCxnSpPr>
                <a:stCxn id="318" idx="0"/>
                <a:endCxn id="312" idx="4"/>
              </p:cNvCxnSpPr>
              <p:nvPr/>
            </p:nvCxnSpPr>
            <p:spPr>
              <a:xfrm flipV="1">
                <a:off x="5834227" y="2020907"/>
                <a:ext cx="139971" cy="9102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Straight Connector 358">
                <a:extLst>
                  <a:ext uri="{FF2B5EF4-FFF2-40B4-BE49-F238E27FC236}">
                    <a16:creationId xmlns:a16="http://schemas.microsoft.com/office/drawing/2014/main" id="{B4E81795-1CFC-4955-8164-D6A81C2329F6}"/>
                  </a:ext>
                </a:extLst>
              </p:cNvPr>
              <p:cNvCxnSpPr>
                <a:stCxn id="318" idx="1"/>
                <a:endCxn id="309" idx="4"/>
              </p:cNvCxnSpPr>
              <p:nvPr/>
            </p:nvCxnSpPr>
            <p:spPr>
              <a:xfrm flipH="1" flipV="1">
                <a:off x="5463589" y="2018320"/>
                <a:ext cx="304854" cy="12039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>
                <a:extLst>
                  <a:ext uri="{FF2B5EF4-FFF2-40B4-BE49-F238E27FC236}">
                    <a16:creationId xmlns:a16="http://schemas.microsoft.com/office/drawing/2014/main" id="{1701D85F-16EB-4B7A-AF87-9CEDEFBE18D1}"/>
                  </a:ext>
                </a:extLst>
              </p:cNvPr>
              <p:cNvCxnSpPr>
                <a:stCxn id="318" idx="1"/>
                <a:endCxn id="314" idx="5"/>
              </p:cNvCxnSpPr>
              <p:nvPr/>
            </p:nvCxnSpPr>
            <p:spPr>
              <a:xfrm flipH="1" flipV="1">
                <a:off x="5245925" y="1994967"/>
                <a:ext cx="522518" cy="14374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Straight Connector 360">
                <a:extLst>
                  <a:ext uri="{FF2B5EF4-FFF2-40B4-BE49-F238E27FC236}">
                    <a16:creationId xmlns:a16="http://schemas.microsoft.com/office/drawing/2014/main" id="{8476C079-039D-4B3A-BC90-32D7EADB31CF}"/>
                  </a:ext>
                </a:extLst>
              </p:cNvPr>
              <p:cNvCxnSpPr>
                <a:stCxn id="318" idx="1"/>
                <a:endCxn id="315" idx="5"/>
              </p:cNvCxnSpPr>
              <p:nvPr/>
            </p:nvCxnSpPr>
            <p:spPr>
              <a:xfrm flipH="1" flipV="1">
                <a:off x="4968948" y="1999632"/>
                <a:ext cx="799495" cy="13907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2" name="Arrow: Up 361">
              <a:extLst>
                <a:ext uri="{FF2B5EF4-FFF2-40B4-BE49-F238E27FC236}">
                  <a16:creationId xmlns:a16="http://schemas.microsoft.com/office/drawing/2014/main" id="{43CB6B21-1A35-4A2D-AADB-C750E86FCF3B}"/>
                </a:ext>
              </a:extLst>
            </p:cNvPr>
            <p:cNvSpPr/>
            <p:nvPr/>
          </p:nvSpPr>
          <p:spPr>
            <a:xfrm>
              <a:off x="8025224" y="1937202"/>
              <a:ext cx="142116" cy="213322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Arrow: Up 362">
              <a:extLst>
                <a:ext uri="{FF2B5EF4-FFF2-40B4-BE49-F238E27FC236}">
                  <a16:creationId xmlns:a16="http://schemas.microsoft.com/office/drawing/2014/main" id="{70A3E2F9-3B54-4A47-96E8-D42AC18757D9}"/>
                </a:ext>
              </a:extLst>
            </p:cNvPr>
            <p:cNvSpPr/>
            <p:nvPr/>
          </p:nvSpPr>
          <p:spPr>
            <a:xfrm>
              <a:off x="8009913" y="3071283"/>
              <a:ext cx="143834" cy="238352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Rectangle 363">
              <a:extLst>
                <a:ext uri="{FF2B5EF4-FFF2-40B4-BE49-F238E27FC236}">
                  <a16:creationId xmlns:a16="http://schemas.microsoft.com/office/drawing/2014/main" id="{3262D43B-B744-47A1-848D-5A34747D29BE}"/>
                </a:ext>
              </a:extLst>
            </p:cNvPr>
            <p:cNvSpPr/>
            <p:nvPr/>
          </p:nvSpPr>
          <p:spPr>
            <a:xfrm>
              <a:off x="7596258" y="4125719"/>
              <a:ext cx="922382" cy="40757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</a:rPr>
                <a:t>LSTM</a:t>
              </a:r>
            </a:p>
          </p:txBody>
        </p:sp>
        <p:cxnSp>
          <p:nvCxnSpPr>
            <p:cNvPr id="365" name="Straight Arrow Connector 364">
              <a:extLst>
                <a:ext uri="{FF2B5EF4-FFF2-40B4-BE49-F238E27FC236}">
                  <a16:creationId xmlns:a16="http://schemas.microsoft.com/office/drawing/2014/main" id="{00D0B0BB-F736-452C-89DD-871A2480D5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57449" y="3806947"/>
              <a:ext cx="0" cy="31203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6" name="Connector: Elbow 365">
              <a:extLst>
                <a:ext uri="{FF2B5EF4-FFF2-40B4-BE49-F238E27FC236}">
                  <a16:creationId xmlns:a16="http://schemas.microsoft.com/office/drawing/2014/main" id="{42ADC4C0-0EAA-4A30-8528-C1C3810E789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10176" y="4399140"/>
              <a:ext cx="922382" cy="12700"/>
            </a:xfrm>
            <a:prstGeom prst="bentConnector5">
              <a:avLst>
                <a:gd name="adj1" fmla="val -33382"/>
                <a:gd name="adj2" fmla="val -3092126"/>
                <a:gd name="adj3" fmla="val 132877"/>
              </a:avLst>
            </a:prstGeom>
            <a:ln w="38100"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67" name="Rectangle 366">
              <a:extLst>
                <a:ext uri="{FF2B5EF4-FFF2-40B4-BE49-F238E27FC236}">
                  <a16:creationId xmlns:a16="http://schemas.microsoft.com/office/drawing/2014/main" id="{8C2B1EAD-F5C5-4B4F-A3CF-FF4C46F22704}"/>
                </a:ext>
              </a:extLst>
            </p:cNvPr>
            <p:cNvSpPr/>
            <p:nvPr/>
          </p:nvSpPr>
          <p:spPr>
            <a:xfrm>
              <a:off x="7596258" y="4779201"/>
              <a:ext cx="922382" cy="37126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>
                  <a:solidFill>
                    <a:schemeClr val="tx1"/>
                  </a:solidFill>
                </a:rPr>
                <a:t>LSTM</a:t>
              </a:r>
            </a:p>
          </p:txBody>
        </p:sp>
        <p:cxnSp>
          <p:nvCxnSpPr>
            <p:cNvPr id="368" name="Straight Arrow Connector 367">
              <a:extLst>
                <a:ext uri="{FF2B5EF4-FFF2-40B4-BE49-F238E27FC236}">
                  <a16:creationId xmlns:a16="http://schemas.microsoft.com/office/drawing/2014/main" id="{1EE38CE3-BBD2-48D1-8A10-524F1F3D10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39439" y="4512138"/>
              <a:ext cx="0" cy="25347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9" name="Connector: Elbow 368">
              <a:extLst>
                <a:ext uri="{FF2B5EF4-FFF2-40B4-BE49-F238E27FC236}">
                  <a16:creationId xmlns:a16="http://schemas.microsoft.com/office/drawing/2014/main" id="{5D6C3ECD-4839-4D29-A744-9DAF8DB9627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04113" y="4989666"/>
              <a:ext cx="922382" cy="12700"/>
            </a:xfrm>
            <a:prstGeom prst="bentConnector5">
              <a:avLst>
                <a:gd name="adj1" fmla="val -33382"/>
                <a:gd name="adj2" fmla="val -3092126"/>
                <a:gd name="adj3" fmla="val 132877"/>
              </a:avLst>
            </a:prstGeom>
            <a:ln w="38100"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370" name="Group 369">
              <a:extLst>
                <a:ext uri="{FF2B5EF4-FFF2-40B4-BE49-F238E27FC236}">
                  <a16:creationId xmlns:a16="http://schemas.microsoft.com/office/drawing/2014/main" id="{7B5656EC-87C5-43AA-800B-3EC53BC86004}"/>
                </a:ext>
              </a:extLst>
            </p:cNvPr>
            <p:cNvGrpSpPr/>
            <p:nvPr/>
          </p:nvGrpSpPr>
          <p:grpSpPr>
            <a:xfrm>
              <a:off x="7534662" y="5172120"/>
              <a:ext cx="700832" cy="710997"/>
              <a:chOff x="5142375" y="4445101"/>
              <a:chExt cx="700832" cy="710997"/>
            </a:xfrm>
          </p:grpSpPr>
          <p:grpSp>
            <p:nvGrpSpPr>
              <p:cNvPr id="371" name="Group 370">
                <a:extLst>
                  <a:ext uri="{FF2B5EF4-FFF2-40B4-BE49-F238E27FC236}">
                    <a16:creationId xmlns:a16="http://schemas.microsoft.com/office/drawing/2014/main" id="{385DE021-B383-462D-8C69-EA21A1887C10}"/>
                  </a:ext>
                </a:extLst>
              </p:cNvPr>
              <p:cNvGrpSpPr/>
              <p:nvPr/>
            </p:nvGrpSpPr>
            <p:grpSpPr>
              <a:xfrm>
                <a:off x="5142375" y="4571323"/>
                <a:ext cx="700832" cy="584775"/>
                <a:chOff x="5142375" y="4571323"/>
                <a:chExt cx="700832" cy="584775"/>
              </a:xfrm>
            </p:grpSpPr>
            <p:sp>
              <p:nvSpPr>
                <p:cNvPr id="373" name="Oval 372">
                  <a:extLst>
                    <a:ext uri="{FF2B5EF4-FFF2-40B4-BE49-F238E27FC236}">
                      <a16:creationId xmlns:a16="http://schemas.microsoft.com/office/drawing/2014/main" id="{4CBD4B97-05D1-443D-B4AE-FA2A406390E1}"/>
                    </a:ext>
                  </a:extLst>
                </p:cNvPr>
                <p:cNvSpPr/>
                <p:nvPr/>
              </p:nvSpPr>
              <p:spPr>
                <a:xfrm>
                  <a:off x="5142375" y="4689872"/>
                  <a:ext cx="538186" cy="463962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4" name="TextBox 373">
                  <a:extLst>
                    <a:ext uri="{FF2B5EF4-FFF2-40B4-BE49-F238E27FC236}">
                      <a16:creationId xmlns:a16="http://schemas.microsoft.com/office/drawing/2014/main" id="{0C6FB7D8-5484-46A8-BF8D-BDAB8DA5EB33}"/>
                    </a:ext>
                  </a:extLst>
                </p:cNvPr>
                <p:cNvSpPr txBox="1"/>
                <p:nvPr/>
              </p:nvSpPr>
              <p:spPr>
                <a:xfrm>
                  <a:off x="5188802" y="4571323"/>
                  <a:ext cx="654405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>
                      <a:latin typeface="Ubuntu" panose="020B0504030602030204" pitchFamily="34" charset="0"/>
                    </a:rPr>
                    <a:t>x</a:t>
                  </a:r>
                  <a:r>
                    <a:rPr lang="en-US" sz="2000" baseline="-25000" dirty="0">
                      <a:latin typeface="Ubuntu" panose="020B0504030602030204" pitchFamily="34" charset="0"/>
                    </a:rPr>
                    <a:t>t</a:t>
                  </a:r>
                  <a:r>
                    <a:rPr lang="en-US" sz="3200" b="1" baseline="-25000" dirty="0"/>
                    <a:t>	</a:t>
                  </a:r>
                  <a:endParaRPr lang="en-US" sz="3200" b="1" dirty="0"/>
                </a:p>
              </p:txBody>
            </p:sp>
          </p:grpSp>
          <p:cxnSp>
            <p:nvCxnSpPr>
              <p:cNvPr id="372" name="Straight Arrow Connector 371">
                <a:extLst>
                  <a:ext uri="{FF2B5EF4-FFF2-40B4-BE49-F238E27FC236}">
                    <a16:creationId xmlns:a16="http://schemas.microsoft.com/office/drawing/2014/main" id="{5AEDC0AD-52DC-4BE0-B85C-67AD5C27F8C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369185" y="4445101"/>
                <a:ext cx="2776" cy="25144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75" name="Group 374">
              <a:extLst>
                <a:ext uri="{FF2B5EF4-FFF2-40B4-BE49-F238E27FC236}">
                  <a16:creationId xmlns:a16="http://schemas.microsoft.com/office/drawing/2014/main" id="{EE8E6F16-1551-4F35-B966-D15A646E84A7}"/>
                </a:ext>
              </a:extLst>
            </p:cNvPr>
            <p:cNvGrpSpPr/>
            <p:nvPr/>
          </p:nvGrpSpPr>
          <p:grpSpPr>
            <a:xfrm>
              <a:off x="8135996" y="5172120"/>
              <a:ext cx="806664" cy="738423"/>
              <a:chOff x="5142375" y="4445101"/>
              <a:chExt cx="806664" cy="738423"/>
            </a:xfrm>
          </p:grpSpPr>
          <p:grpSp>
            <p:nvGrpSpPr>
              <p:cNvPr id="376" name="Group 375">
                <a:extLst>
                  <a:ext uri="{FF2B5EF4-FFF2-40B4-BE49-F238E27FC236}">
                    <a16:creationId xmlns:a16="http://schemas.microsoft.com/office/drawing/2014/main" id="{BCB1F210-9C91-4DC8-A3DB-7F650456F3E9}"/>
                  </a:ext>
                </a:extLst>
              </p:cNvPr>
              <p:cNvGrpSpPr/>
              <p:nvPr/>
            </p:nvGrpSpPr>
            <p:grpSpPr>
              <a:xfrm>
                <a:off x="5142375" y="4660304"/>
                <a:ext cx="806664" cy="523220"/>
                <a:chOff x="5142375" y="4660304"/>
                <a:chExt cx="806664" cy="523220"/>
              </a:xfrm>
            </p:grpSpPr>
            <p:sp>
              <p:nvSpPr>
                <p:cNvPr id="378" name="Oval 377">
                  <a:extLst>
                    <a:ext uri="{FF2B5EF4-FFF2-40B4-BE49-F238E27FC236}">
                      <a16:creationId xmlns:a16="http://schemas.microsoft.com/office/drawing/2014/main" id="{4B9A5F40-782D-49A9-BF3F-C3DA94CA5E42}"/>
                    </a:ext>
                  </a:extLst>
                </p:cNvPr>
                <p:cNvSpPr/>
                <p:nvPr/>
              </p:nvSpPr>
              <p:spPr>
                <a:xfrm>
                  <a:off x="5142375" y="4689872"/>
                  <a:ext cx="538186" cy="463962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9" name="TextBox 378">
                  <a:extLst>
                    <a:ext uri="{FF2B5EF4-FFF2-40B4-BE49-F238E27FC236}">
                      <a16:creationId xmlns:a16="http://schemas.microsoft.com/office/drawing/2014/main" id="{6865450E-A033-46E7-A31F-15F1F6A2CA12}"/>
                    </a:ext>
                  </a:extLst>
                </p:cNvPr>
                <p:cNvSpPr txBox="1"/>
                <p:nvPr/>
              </p:nvSpPr>
              <p:spPr>
                <a:xfrm>
                  <a:off x="5143346" y="4660304"/>
                  <a:ext cx="805693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>
                      <a:latin typeface="Bahnschrift" panose="020B0502040204020203" pitchFamily="34" charset="0"/>
                      <a:ea typeface="+mj-ea"/>
                      <a:cs typeface="+mj-cs"/>
                    </a:rPr>
                    <a:t>d</a:t>
                  </a:r>
                  <a:r>
                    <a:rPr lang="en-US" sz="2800" dirty="0">
                      <a:latin typeface="Bahnschrift" panose="020B0502040204020203" pitchFamily="34" charset="0"/>
                      <a:ea typeface="+mj-ea"/>
                      <a:cs typeface="Arial" panose="020B0604020202020204" pitchFamily="34" charset="0"/>
                    </a:rPr>
                    <a:t>̂</a:t>
                  </a:r>
                  <a:r>
                    <a:rPr lang="en-US" baseline="-25000" dirty="0">
                      <a:latin typeface="Bahnschrift" panose="020B0502040204020203" pitchFamily="34" charset="0"/>
                      <a:ea typeface="+mj-ea"/>
                      <a:cs typeface="+mj-cs"/>
                    </a:rPr>
                    <a:t>t-1</a:t>
                  </a:r>
                  <a:r>
                    <a:rPr lang="en-US" sz="2000" baseline="-25000" dirty="0">
                      <a:latin typeface="Bahnschrift" panose="020B0502040204020203" pitchFamily="34" charset="0"/>
                      <a:ea typeface="+mj-ea"/>
                      <a:cs typeface="+mj-cs"/>
                    </a:rPr>
                    <a:t> </a:t>
                  </a:r>
                  <a:r>
                    <a:rPr lang="en-US" sz="2000" b="1" baseline="-25000" dirty="0">
                      <a:latin typeface="Bahnschrift" panose="020B0502040204020203" pitchFamily="34" charset="0"/>
                    </a:rPr>
                    <a:t>	</a:t>
                  </a:r>
                  <a:endParaRPr lang="en-US" sz="2000" b="1" dirty="0">
                    <a:latin typeface="Bahnschrift" panose="020B0502040204020203" pitchFamily="34" charset="0"/>
                  </a:endParaRPr>
                </a:p>
              </p:txBody>
            </p:sp>
          </p:grpSp>
          <p:cxnSp>
            <p:nvCxnSpPr>
              <p:cNvPr id="377" name="Straight Arrow Connector 376">
                <a:extLst>
                  <a:ext uri="{FF2B5EF4-FFF2-40B4-BE49-F238E27FC236}">
                    <a16:creationId xmlns:a16="http://schemas.microsoft.com/office/drawing/2014/main" id="{433B76E7-5ED2-450B-BBAE-6BEFA38930A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369185" y="4445101"/>
                <a:ext cx="2776" cy="25144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380" name="Ink 379">
                  <a:extLst>
                    <a:ext uri="{FF2B5EF4-FFF2-40B4-BE49-F238E27FC236}">
                      <a16:creationId xmlns:a16="http://schemas.microsoft.com/office/drawing/2014/main" id="{418FACED-53EA-44B2-9608-468830FDD63F}"/>
                    </a:ext>
                  </a:extLst>
                </p14:cNvPr>
                <p14:cNvContentPartPr/>
                <p14:nvPr/>
              </p14:nvContentPartPr>
              <p14:xfrm>
                <a:off x="9103794" y="2196968"/>
                <a:ext cx="360" cy="299520"/>
              </p14:xfrm>
            </p:contentPart>
          </mc:Choice>
          <mc:Fallback xmlns="">
            <p:pic>
              <p:nvPicPr>
                <p:cNvPr id="380" name="Ink 379">
                  <a:extLst>
                    <a:ext uri="{FF2B5EF4-FFF2-40B4-BE49-F238E27FC236}">
                      <a16:creationId xmlns:a16="http://schemas.microsoft.com/office/drawing/2014/main" id="{418FACED-53EA-44B2-9608-468830FDD63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094794" y="2187957"/>
                  <a:ext cx="18000" cy="317181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381" name="Ink 380">
                  <a:extLst>
                    <a:ext uri="{FF2B5EF4-FFF2-40B4-BE49-F238E27FC236}">
                      <a16:creationId xmlns:a16="http://schemas.microsoft.com/office/drawing/2014/main" id="{0D3E3B32-6904-4E35-B417-7FE1D03A7DD9}"/>
                    </a:ext>
                  </a:extLst>
                </p14:cNvPr>
                <p14:cNvContentPartPr/>
                <p14:nvPr/>
              </p14:nvContentPartPr>
              <p14:xfrm>
                <a:off x="9103794" y="2726528"/>
                <a:ext cx="360" cy="236880"/>
              </p14:xfrm>
            </p:contentPart>
          </mc:Choice>
          <mc:Fallback xmlns="">
            <p:pic>
              <p:nvPicPr>
                <p:cNvPr id="381" name="Ink 380">
                  <a:extLst>
                    <a:ext uri="{FF2B5EF4-FFF2-40B4-BE49-F238E27FC236}">
                      <a16:creationId xmlns:a16="http://schemas.microsoft.com/office/drawing/2014/main" id="{0D3E3B32-6904-4E35-B417-7FE1D03A7DD9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9094794" y="2717528"/>
                  <a:ext cx="1800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382" name="Ink 381">
                  <a:extLst>
                    <a:ext uri="{FF2B5EF4-FFF2-40B4-BE49-F238E27FC236}">
                      <a16:creationId xmlns:a16="http://schemas.microsoft.com/office/drawing/2014/main" id="{2E83B910-7F16-478E-9958-4436FD7D1694}"/>
                    </a:ext>
                  </a:extLst>
                </p14:cNvPr>
                <p14:cNvContentPartPr/>
                <p14:nvPr/>
              </p14:nvContentPartPr>
              <p14:xfrm>
                <a:off x="9103794" y="3197408"/>
                <a:ext cx="360" cy="302400"/>
              </p14:xfrm>
            </p:contentPart>
          </mc:Choice>
          <mc:Fallback xmlns="">
            <p:pic>
              <p:nvPicPr>
                <p:cNvPr id="382" name="Ink 381">
                  <a:extLst>
                    <a:ext uri="{FF2B5EF4-FFF2-40B4-BE49-F238E27FC236}">
                      <a16:creationId xmlns:a16="http://schemas.microsoft.com/office/drawing/2014/main" id="{2E83B910-7F16-478E-9958-4436FD7D169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9094794" y="3188408"/>
                  <a:ext cx="18000" cy="32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383" name="Ink 382">
                  <a:extLst>
                    <a:ext uri="{FF2B5EF4-FFF2-40B4-BE49-F238E27FC236}">
                      <a16:creationId xmlns:a16="http://schemas.microsoft.com/office/drawing/2014/main" id="{77D76436-F546-4DDF-B0D0-0A52DC2FAA53}"/>
                    </a:ext>
                  </a:extLst>
                </p14:cNvPr>
                <p14:cNvContentPartPr/>
                <p14:nvPr/>
              </p14:nvContentPartPr>
              <p14:xfrm>
                <a:off x="9103794" y="3776288"/>
                <a:ext cx="360" cy="295200"/>
              </p14:xfrm>
            </p:contentPart>
          </mc:Choice>
          <mc:Fallback xmlns="">
            <p:pic>
              <p:nvPicPr>
                <p:cNvPr id="383" name="Ink 382">
                  <a:extLst>
                    <a:ext uri="{FF2B5EF4-FFF2-40B4-BE49-F238E27FC236}">
                      <a16:creationId xmlns:a16="http://schemas.microsoft.com/office/drawing/2014/main" id="{77D76436-F546-4DDF-B0D0-0A52DC2FAA53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094794" y="3767277"/>
                  <a:ext cx="18000" cy="31286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384" name="Ink 383">
                  <a:extLst>
                    <a:ext uri="{FF2B5EF4-FFF2-40B4-BE49-F238E27FC236}">
                      <a16:creationId xmlns:a16="http://schemas.microsoft.com/office/drawing/2014/main" id="{CB3F09F9-7EF1-4123-9035-E4946F67EF21}"/>
                    </a:ext>
                  </a:extLst>
                </p14:cNvPr>
                <p14:cNvContentPartPr/>
                <p14:nvPr/>
              </p14:nvContentPartPr>
              <p14:xfrm>
                <a:off x="9103794" y="4261208"/>
                <a:ext cx="360" cy="259560"/>
              </p14:xfrm>
            </p:contentPart>
          </mc:Choice>
          <mc:Fallback xmlns="">
            <p:pic>
              <p:nvPicPr>
                <p:cNvPr id="384" name="Ink 383">
                  <a:extLst>
                    <a:ext uri="{FF2B5EF4-FFF2-40B4-BE49-F238E27FC236}">
                      <a16:creationId xmlns:a16="http://schemas.microsoft.com/office/drawing/2014/main" id="{CB3F09F9-7EF1-4123-9035-E4946F67EF21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9094794" y="4252208"/>
                  <a:ext cx="1800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385" name="Ink 384">
                  <a:extLst>
                    <a:ext uri="{FF2B5EF4-FFF2-40B4-BE49-F238E27FC236}">
                      <a16:creationId xmlns:a16="http://schemas.microsoft.com/office/drawing/2014/main" id="{5A2A3B71-C14E-46EA-9FFB-885B10E37E67}"/>
                    </a:ext>
                  </a:extLst>
                </p14:cNvPr>
                <p14:cNvContentPartPr/>
                <p14:nvPr/>
              </p14:nvContentPartPr>
              <p14:xfrm>
                <a:off x="9103794" y="4705808"/>
                <a:ext cx="360" cy="302040"/>
              </p14:xfrm>
            </p:contentPart>
          </mc:Choice>
          <mc:Fallback xmlns="">
            <p:pic>
              <p:nvPicPr>
                <p:cNvPr id="385" name="Ink 384">
                  <a:extLst>
                    <a:ext uri="{FF2B5EF4-FFF2-40B4-BE49-F238E27FC236}">
                      <a16:creationId xmlns:a16="http://schemas.microsoft.com/office/drawing/2014/main" id="{5A2A3B71-C14E-46EA-9FFB-885B10E37E67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9094794" y="4696819"/>
                  <a:ext cx="18000" cy="31965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386" name="Ink 385">
                  <a:extLst>
                    <a:ext uri="{FF2B5EF4-FFF2-40B4-BE49-F238E27FC236}">
                      <a16:creationId xmlns:a16="http://schemas.microsoft.com/office/drawing/2014/main" id="{7FCB8606-825C-4749-B768-0527CF3A30D3}"/>
                    </a:ext>
                  </a:extLst>
                </p14:cNvPr>
                <p14:cNvContentPartPr/>
                <p14:nvPr/>
              </p14:nvContentPartPr>
              <p14:xfrm>
                <a:off x="8717874" y="5608688"/>
                <a:ext cx="4680" cy="3240"/>
              </p14:xfrm>
            </p:contentPart>
          </mc:Choice>
          <mc:Fallback xmlns="">
            <p:pic>
              <p:nvPicPr>
                <p:cNvPr id="386" name="Ink 385">
                  <a:extLst>
                    <a:ext uri="{FF2B5EF4-FFF2-40B4-BE49-F238E27FC236}">
                      <a16:creationId xmlns:a16="http://schemas.microsoft.com/office/drawing/2014/main" id="{7FCB8606-825C-4749-B768-0527CF3A30D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708874" y="5599688"/>
                  <a:ext cx="2232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387" name="Ink 386">
                  <a:extLst>
                    <a:ext uri="{FF2B5EF4-FFF2-40B4-BE49-F238E27FC236}">
                      <a16:creationId xmlns:a16="http://schemas.microsoft.com/office/drawing/2014/main" id="{901415D4-40B1-49A9-8014-920D7ABABDC8}"/>
                    </a:ext>
                  </a:extLst>
                </p14:cNvPr>
                <p14:cNvContentPartPr/>
                <p14:nvPr/>
              </p14:nvContentPartPr>
              <p14:xfrm>
                <a:off x="9443994" y="5998208"/>
                <a:ext cx="1800" cy="3240"/>
              </p14:xfrm>
            </p:contentPart>
          </mc:Choice>
          <mc:Fallback xmlns="">
            <p:pic>
              <p:nvPicPr>
                <p:cNvPr id="387" name="Ink 386">
                  <a:extLst>
                    <a:ext uri="{FF2B5EF4-FFF2-40B4-BE49-F238E27FC236}">
                      <a16:creationId xmlns:a16="http://schemas.microsoft.com/office/drawing/2014/main" id="{901415D4-40B1-49A9-8014-920D7ABABDC8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432744" y="5989208"/>
                  <a:ext cx="2385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388" name="Ink 387">
                  <a:extLst>
                    <a:ext uri="{FF2B5EF4-FFF2-40B4-BE49-F238E27FC236}">
                      <a16:creationId xmlns:a16="http://schemas.microsoft.com/office/drawing/2014/main" id="{EDCA7CFE-BD81-46AC-BAA5-900C8DEDB64D}"/>
                    </a:ext>
                  </a:extLst>
                </p14:cNvPr>
                <p14:cNvContentPartPr/>
                <p14:nvPr/>
              </p14:nvContentPartPr>
              <p14:xfrm>
                <a:off x="8726874" y="5545328"/>
                <a:ext cx="2160" cy="3240"/>
              </p14:xfrm>
            </p:contentPart>
          </mc:Choice>
          <mc:Fallback xmlns="">
            <p:pic>
              <p:nvPicPr>
                <p:cNvPr id="388" name="Ink 387">
                  <a:extLst>
                    <a:ext uri="{FF2B5EF4-FFF2-40B4-BE49-F238E27FC236}">
                      <a16:creationId xmlns:a16="http://schemas.microsoft.com/office/drawing/2014/main" id="{EDCA7CFE-BD81-46AC-BAA5-900C8DEDB64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717874" y="5536328"/>
                  <a:ext cx="19800" cy="2088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389" name="Group 388">
              <a:extLst>
                <a:ext uri="{FF2B5EF4-FFF2-40B4-BE49-F238E27FC236}">
                  <a16:creationId xmlns:a16="http://schemas.microsoft.com/office/drawing/2014/main" id="{E1DE8DF3-5D07-404D-9C35-C81EF76AD761}"/>
                </a:ext>
              </a:extLst>
            </p:cNvPr>
            <p:cNvGrpSpPr/>
            <p:nvPr/>
          </p:nvGrpSpPr>
          <p:grpSpPr>
            <a:xfrm>
              <a:off x="8700954" y="5484128"/>
              <a:ext cx="232560" cy="216720"/>
              <a:chOff x="9659327" y="4862113"/>
              <a:chExt cx="232560" cy="2167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3">
                <p14:nvContentPartPr>
                  <p14:cNvPr id="390" name="Ink 389">
                    <a:extLst>
                      <a:ext uri="{FF2B5EF4-FFF2-40B4-BE49-F238E27FC236}">
                        <a16:creationId xmlns:a16="http://schemas.microsoft.com/office/drawing/2014/main" id="{1FC6540B-0252-4D0B-9651-CF5146FDCE34}"/>
                      </a:ext>
                    </a:extLst>
                  </p14:cNvPr>
                  <p14:cNvContentPartPr/>
                  <p14:nvPr/>
                </p14:nvContentPartPr>
                <p14:xfrm>
                  <a:off x="9666887" y="5028433"/>
                  <a:ext cx="360" cy="360"/>
                </p14:xfrm>
              </p:contentPart>
            </mc:Choice>
            <mc:Fallback xmlns="">
              <p:pic>
                <p:nvPicPr>
                  <p:cNvPr id="390" name="Ink 389">
                    <a:extLst>
                      <a:ext uri="{FF2B5EF4-FFF2-40B4-BE49-F238E27FC236}">
                        <a16:creationId xmlns:a16="http://schemas.microsoft.com/office/drawing/2014/main" id="{1FC6540B-0252-4D0B-9651-CF5146FDCE34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9657887" y="5019433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4">
                <p14:nvContentPartPr>
                  <p14:cNvPr id="391" name="Ink 390">
                    <a:extLst>
                      <a:ext uri="{FF2B5EF4-FFF2-40B4-BE49-F238E27FC236}">
                        <a16:creationId xmlns:a16="http://schemas.microsoft.com/office/drawing/2014/main" id="{D46A006F-65F7-4F14-A52B-EF24578881C8}"/>
                      </a:ext>
                    </a:extLst>
                  </p14:cNvPr>
                  <p14:cNvContentPartPr/>
                  <p14:nvPr/>
                </p14:nvContentPartPr>
                <p14:xfrm>
                  <a:off x="9672647" y="4862113"/>
                  <a:ext cx="219240" cy="160920"/>
                </p14:xfrm>
              </p:contentPart>
            </mc:Choice>
            <mc:Fallback xmlns="">
              <p:pic>
                <p:nvPicPr>
                  <p:cNvPr id="391" name="Ink 390">
                    <a:extLst>
                      <a:ext uri="{FF2B5EF4-FFF2-40B4-BE49-F238E27FC236}">
                        <a16:creationId xmlns:a16="http://schemas.microsoft.com/office/drawing/2014/main" id="{D46A006F-65F7-4F14-A52B-EF24578881C8}"/>
                      </a:ext>
                    </a:extLst>
                  </p:cNvPr>
                  <p:cNvPicPr/>
                  <p:nvPr/>
                </p:nvPicPr>
                <p:blipFill>
                  <a:blip r:embed="rId25"/>
                  <a:stretch>
                    <a:fillRect/>
                  </a:stretch>
                </p:blipFill>
                <p:spPr>
                  <a:xfrm>
                    <a:off x="9663662" y="4853113"/>
                    <a:ext cx="236851" cy="1785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6">
                <p14:nvContentPartPr>
                  <p14:cNvPr id="392" name="Ink 391">
                    <a:extLst>
                      <a:ext uri="{FF2B5EF4-FFF2-40B4-BE49-F238E27FC236}">
                        <a16:creationId xmlns:a16="http://schemas.microsoft.com/office/drawing/2014/main" id="{67758AAA-04FE-4677-9AB7-B3AC493BF22A}"/>
                      </a:ext>
                    </a:extLst>
                  </p14:cNvPr>
                  <p14:cNvContentPartPr/>
                  <p14:nvPr/>
                </p14:nvContentPartPr>
                <p14:xfrm>
                  <a:off x="9659327" y="4885873"/>
                  <a:ext cx="162000" cy="192960"/>
                </p14:xfrm>
              </p:contentPart>
            </mc:Choice>
            <mc:Fallback xmlns="">
              <p:pic>
                <p:nvPicPr>
                  <p:cNvPr id="392" name="Ink 391">
                    <a:extLst>
                      <a:ext uri="{FF2B5EF4-FFF2-40B4-BE49-F238E27FC236}">
                        <a16:creationId xmlns:a16="http://schemas.microsoft.com/office/drawing/2014/main" id="{67758AAA-04FE-4677-9AB7-B3AC493BF22A}"/>
                      </a:ext>
                    </a:extLst>
                  </p:cNvPr>
                  <p:cNvPicPr/>
                  <p:nvPr/>
                </p:nvPicPr>
                <p:blipFill>
                  <a:blip r:embed="rId27"/>
                  <a:stretch>
                    <a:fillRect/>
                  </a:stretch>
                </p:blipFill>
                <p:spPr>
                  <a:xfrm>
                    <a:off x="9650347" y="4876856"/>
                    <a:ext cx="179601" cy="210633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393" name="Group 392">
              <a:extLst>
                <a:ext uri="{FF2B5EF4-FFF2-40B4-BE49-F238E27FC236}">
                  <a16:creationId xmlns:a16="http://schemas.microsoft.com/office/drawing/2014/main" id="{C4D72F5B-0FE8-4DA9-8062-89DC77510666}"/>
                </a:ext>
              </a:extLst>
            </p:cNvPr>
            <p:cNvGrpSpPr/>
            <p:nvPr/>
          </p:nvGrpSpPr>
          <p:grpSpPr>
            <a:xfrm>
              <a:off x="8834154" y="1969088"/>
              <a:ext cx="213480" cy="160920"/>
              <a:chOff x="9792527" y="1347073"/>
              <a:chExt cx="213480" cy="1609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8">
                <p14:nvContentPartPr>
                  <p14:cNvPr id="394" name="Ink 393">
                    <a:extLst>
                      <a:ext uri="{FF2B5EF4-FFF2-40B4-BE49-F238E27FC236}">
                        <a16:creationId xmlns:a16="http://schemas.microsoft.com/office/drawing/2014/main" id="{34F71EC9-D340-414E-8DE8-435D66A0E294}"/>
                      </a:ext>
                    </a:extLst>
                  </p14:cNvPr>
                  <p14:cNvContentPartPr/>
                  <p14:nvPr/>
                </p14:nvContentPartPr>
                <p14:xfrm>
                  <a:off x="9813047" y="1362553"/>
                  <a:ext cx="113400" cy="85680"/>
                </p14:xfrm>
              </p:contentPart>
            </mc:Choice>
            <mc:Fallback xmlns="">
              <p:pic>
                <p:nvPicPr>
                  <p:cNvPr id="394" name="Ink 393">
                    <a:extLst>
                      <a:ext uri="{FF2B5EF4-FFF2-40B4-BE49-F238E27FC236}">
                        <a16:creationId xmlns:a16="http://schemas.microsoft.com/office/drawing/2014/main" id="{34F71EC9-D340-414E-8DE8-435D66A0E294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>
                    <a:off x="9804047" y="1353515"/>
                    <a:ext cx="131040" cy="10339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0">
                <p14:nvContentPartPr>
                  <p14:cNvPr id="395" name="Ink 394">
                    <a:extLst>
                      <a:ext uri="{FF2B5EF4-FFF2-40B4-BE49-F238E27FC236}">
                        <a16:creationId xmlns:a16="http://schemas.microsoft.com/office/drawing/2014/main" id="{FF162DF1-DA79-4D17-BA58-84040FAFD7B0}"/>
                      </a:ext>
                    </a:extLst>
                  </p14:cNvPr>
                  <p14:cNvContentPartPr/>
                  <p14:nvPr/>
                </p14:nvContentPartPr>
                <p14:xfrm>
                  <a:off x="9792527" y="1347073"/>
                  <a:ext cx="213480" cy="160920"/>
                </p14:xfrm>
              </p:contentPart>
            </mc:Choice>
            <mc:Fallback xmlns="">
              <p:pic>
                <p:nvPicPr>
                  <p:cNvPr id="395" name="Ink 394">
                    <a:extLst>
                      <a:ext uri="{FF2B5EF4-FFF2-40B4-BE49-F238E27FC236}">
                        <a16:creationId xmlns:a16="http://schemas.microsoft.com/office/drawing/2014/main" id="{FF162DF1-DA79-4D17-BA58-84040FAFD7B0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>
                    <a:off x="9783527" y="1338093"/>
                    <a:ext cx="231120" cy="178521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396" name="Ink 395">
                  <a:extLst>
                    <a:ext uri="{FF2B5EF4-FFF2-40B4-BE49-F238E27FC236}">
                      <a16:creationId xmlns:a16="http://schemas.microsoft.com/office/drawing/2014/main" id="{AF7DDB2E-5CFF-4A80-9490-4B90A33EF6B1}"/>
                    </a:ext>
                  </a:extLst>
                </p14:cNvPr>
                <p14:cNvContentPartPr/>
                <p14:nvPr/>
              </p14:nvContentPartPr>
              <p14:xfrm>
                <a:off x="8388114" y="1656608"/>
                <a:ext cx="308160" cy="232560"/>
              </p14:xfrm>
            </p:contentPart>
          </mc:Choice>
          <mc:Fallback xmlns="">
            <p:pic>
              <p:nvPicPr>
                <p:cNvPr id="396" name="Ink 395">
                  <a:extLst>
                    <a:ext uri="{FF2B5EF4-FFF2-40B4-BE49-F238E27FC236}">
                      <a16:creationId xmlns:a16="http://schemas.microsoft.com/office/drawing/2014/main" id="{AF7DDB2E-5CFF-4A80-9490-4B90A33EF6B1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8379125" y="1647608"/>
                  <a:ext cx="325779" cy="25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397" name="Ink 396">
                  <a:extLst>
                    <a:ext uri="{FF2B5EF4-FFF2-40B4-BE49-F238E27FC236}">
                      <a16:creationId xmlns:a16="http://schemas.microsoft.com/office/drawing/2014/main" id="{19B3FEFA-1A12-4DD4-85DD-E41E7BFD356B}"/>
                    </a:ext>
                  </a:extLst>
                </p14:cNvPr>
                <p14:cNvContentPartPr/>
                <p14:nvPr/>
              </p14:nvContentPartPr>
              <p14:xfrm>
                <a:off x="9002634" y="5146088"/>
                <a:ext cx="98640" cy="259560"/>
              </p14:xfrm>
            </p:contentPart>
          </mc:Choice>
          <mc:Fallback xmlns="">
            <p:pic>
              <p:nvPicPr>
                <p:cNvPr id="397" name="Ink 396">
                  <a:extLst>
                    <a:ext uri="{FF2B5EF4-FFF2-40B4-BE49-F238E27FC236}">
                      <a16:creationId xmlns:a16="http://schemas.microsoft.com/office/drawing/2014/main" id="{19B3FEFA-1A12-4DD4-85DD-E41E7BFD356B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8993634" y="5137088"/>
                  <a:ext cx="116280" cy="27720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401" name="TextBox 400">
              <a:extLst>
                <a:ext uri="{FF2B5EF4-FFF2-40B4-BE49-F238E27FC236}">
                  <a16:creationId xmlns:a16="http://schemas.microsoft.com/office/drawing/2014/main" id="{D0DDC1AC-ED0D-4607-8995-5C0B9A86E4FA}"/>
                </a:ext>
              </a:extLst>
            </p:cNvPr>
            <p:cNvSpPr txBox="1"/>
            <p:nvPr/>
          </p:nvSpPr>
          <p:spPr>
            <a:xfrm>
              <a:off x="8068856" y="5858699"/>
              <a:ext cx="11985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779E4"/>
                  </a:solidFill>
                  <a:latin typeface="Ubuntu" panose="020B0504030602030204" pitchFamily="34" charset="0"/>
                </a:rPr>
                <a:t>Predicted</a:t>
              </a:r>
              <a:r>
                <a:rPr lang="en-US" dirty="0">
                  <a:latin typeface="Ubuntu" panose="020B0504030602030204" pitchFamily="34" charset="0"/>
                </a:rPr>
                <a:t> delays</a:t>
              </a:r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E0F5A1FB-9914-453D-B9AA-7C776B12557A}"/>
                </a:ext>
              </a:extLst>
            </p:cNvPr>
            <p:cNvSpPr txBox="1"/>
            <p:nvPr/>
          </p:nvSpPr>
          <p:spPr>
            <a:xfrm>
              <a:off x="6937551" y="5858699"/>
              <a:ext cx="11265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Ubuntu" panose="020B0504030602030204" pitchFamily="34" charset="0"/>
                </a:rPr>
                <a:t>Sending</a:t>
              </a:r>
            </a:p>
            <a:p>
              <a:pPr algn="ctr"/>
              <a:r>
                <a:rPr lang="en-US" dirty="0">
                  <a:latin typeface="Ubuntu" panose="020B0504030602030204" pitchFamily="34" charset="0"/>
                </a:rPr>
                <a:t>rates</a:t>
              </a:r>
            </a:p>
          </p:txBody>
        </p: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A6F5D499-E937-4CA4-9951-9C909805DE66}"/>
                </a:ext>
              </a:extLst>
            </p:cNvPr>
            <p:cNvSpPr txBox="1"/>
            <p:nvPr/>
          </p:nvSpPr>
          <p:spPr>
            <a:xfrm>
              <a:off x="9498787" y="3348608"/>
              <a:ext cx="18646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rgbClr val="0779E4"/>
                  </a:solidFill>
                  <a:latin typeface="Ubuntu" panose="020B0504030602030204" pitchFamily="34" charset="0"/>
                </a:rPr>
                <a:t>Prediction</a:t>
              </a:r>
            </a:p>
          </p:txBody>
        </p:sp>
      </p:grpSp>
      <p:sp>
        <p:nvSpPr>
          <p:cNvPr id="87" name="Title 86">
            <a:extLst>
              <a:ext uri="{FF2B5EF4-FFF2-40B4-BE49-F238E27FC236}">
                <a16:creationId xmlns:a16="http://schemas.microsoft.com/office/drawing/2014/main" id="{14B90B20-C48A-400D-908A-57B96891C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0831"/>
            <a:ext cx="10515600" cy="1325563"/>
          </a:xfrm>
        </p:spPr>
        <p:txBody>
          <a:bodyPr/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Deep LSTM Model for Delay Prediction</a:t>
            </a:r>
          </a:p>
        </p:txBody>
      </p:sp>
      <p:sp>
        <p:nvSpPr>
          <p:cNvPr id="206" name="Rectangle: Rounded Corners 205">
            <a:extLst>
              <a:ext uri="{FF2B5EF4-FFF2-40B4-BE49-F238E27FC236}">
                <a16:creationId xmlns:a16="http://schemas.microsoft.com/office/drawing/2014/main" id="{A813C3E9-C11B-40AB-83AC-07BD56A6E12C}"/>
              </a:ext>
            </a:extLst>
          </p:cNvPr>
          <p:cNvSpPr/>
          <p:nvPr/>
        </p:nvSpPr>
        <p:spPr>
          <a:xfrm>
            <a:off x="2493796" y="3636496"/>
            <a:ext cx="2800609" cy="1988556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: Rounded Corners 206">
            <a:extLst>
              <a:ext uri="{FF2B5EF4-FFF2-40B4-BE49-F238E27FC236}">
                <a16:creationId xmlns:a16="http://schemas.microsoft.com/office/drawing/2014/main" id="{2F4AA04F-912F-4737-A8C1-2B1BBB183F04}"/>
              </a:ext>
            </a:extLst>
          </p:cNvPr>
          <p:cNvSpPr/>
          <p:nvPr/>
        </p:nvSpPr>
        <p:spPr>
          <a:xfrm>
            <a:off x="2527310" y="1599346"/>
            <a:ext cx="2800609" cy="1988556"/>
          </a:xfrm>
          <a:prstGeom prst="round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D26CE5E2-3182-4E17-BC8A-F5D13704F158}"/>
              </a:ext>
            </a:extLst>
          </p:cNvPr>
          <p:cNvSpPr/>
          <p:nvPr/>
        </p:nvSpPr>
        <p:spPr>
          <a:xfrm>
            <a:off x="3623554" y="3334622"/>
            <a:ext cx="538186" cy="46396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AD783568-E17B-425B-9C75-18C82FF4983B}"/>
              </a:ext>
            </a:extLst>
          </p:cNvPr>
          <p:cNvSpPr txBox="1"/>
          <p:nvPr/>
        </p:nvSpPr>
        <p:spPr>
          <a:xfrm>
            <a:off x="3674352" y="3186261"/>
            <a:ext cx="654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Bahnschrift" panose="020B0502040204020203" pitchFamily="34" charset="0"/>
                <a:ea typeface="+mj-ea"/>
                <a:cs typeface="Arial" panose="020B0604020202020204" pitchFamily="34" charset="0"/>
              </a:rPr>
              <a:t>s</a:t>
            </a:r>
            <a:r>
              <a:rPr lang="en-US" sz="2000" baseline="-25000" dirty="0">
                <a:latin typeface="Ubuntu" panose="020B0504030602030204" pitchFamily="34" charset="0"/>
              </a:rPr>
              <a:t>t</a:t>
            </a:r>
            <a:r>
              <a:rPr lang="en-US" sz="3200" b="1" baseline="-25000" dirty="0"/>
              <a:t>	</a:t>
            </a:r>
            <a:endParaRPr lang="en-US" sz="3200" b="1" dirty="0"/>
          </a:p>
        </p:txBody>
      </p: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C9DB4EBD-4FB3-403A-8C8A-7DC4AC311168}"/>
              </a:ext>
            </a:extLst>
          </p:cNvPr>
          <p:cNvGrpSpPr/>
          <p:nvPr/>
        </p:nvGrpSpPr>
        <p:grpSpPr>
          <a:xfrm>
            <a:off x="3644454" y="1344605"/>
            <a:ext cx="708918" cy="584776"/>
            <a:chOff x="5305332" y="999054"/>
            <a:chExt cx="605981" cy="509230"/>
          </a:xfrm>
        </p:grpSpPr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DB6139DE-B781-4EA1-95EA-20D7DE7CED02}"/>
                </a:ext>
              </a:extLst>
            </p:cNvPr>
            <p:cNvSpPr/>
            <p:nvPr/>
          </p:nvSpPr>
          <p:spPr>
            <a:xfrm>
              <a:off x="5305332" y="1043749"/>
              <a:ext cx="449764" cy="454303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9527CC4E-262B-4448-894B-D03C30309706}"/>
                </a:ext>
              </a:extLst>
            </p:cNvPr>
            <p:cNvSpPr txBox="1"/>
            <p:nvPr/>
          </p:nvSpPr>
          <p:spPr>
            <a:xfrm>
              <a:off x="5331020" y="999054"/>
              <a:ext cx="580293" cy="509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Bahnschrift" panose="020B0502040204020203" pitchFamily="34" charset="0"/>
                  <a:ea typeface="+mj-ea"/>
                  <a:cs typeface="Arial" panose="020B0604020202020204" pitchFamily="34" charset="0"/>
                </a:rPr>
                <a:t>d̂</a:t>
              </a:r>
              <a:r>
                <a:rPr lang="en-US" sz="2000" baseline="-25000" dirty="0">
                  <a:latin typeface="Bahnschrift" panose="020B0502040204020203" pitchFamily="34" charset="0"/>
                  <a:ea typeface="+mj-ea"/>
                  <a:cs typeface="+mj-cs"/>
                </a:rPr>
                <a:t>t</a:t>
              </a:r>
              <a:endParaRPr lang="en-US" sz="1600" dirty="0">
                <a:latin typeface="Bahnschrift" panose="020B0502040204020203" pitchFamily="34" charset="0"/>
              </a:endParaRP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213" name="Ink 212">
                <a:extLst>
                  <a:ext uri="{FF2B5EF4-FFF2-40B4-BE49-F238E27FC236}">
                    <a16:creationId xmlns:a16="http://schemas.microsoft.com/office/drawing/2014/main" id="{B659FCF2-4A82-4C7F-8DA9-921317334D30}"/>
                  </a:ext>
                </a:extLst>
              </p14:cNvPr>
              <p14:cNvContentPartPr/>
              <p14:nvPr/>
            </p14:nvContentPartPr>
            <p14:xfrm>
              <a:off x="2634190" y="5875649"/>
              <a:ext cx="360" cy="3240"/>
            </p14:xfrm>
          </p:contentPart>
        </mc:Choice>
        <mc:Fallback xmlns="">
          <p:pic>
            <p:nvPicPr>
              <p:cNvPr id="213" name="Ink 212">
                <a:extLst>
                  <a:ext uri="{FF2B5EF4-FFF2-40B4-BE49-F238E27FC236}">
                    <a16:creationId xmlns:a16="http://schemas.microsoft.com/office/drawing/2014/main" id="{B659FCF2-4A82-4C7F-8DA9-921317334D3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25190" y="5866649"/>
                <a:ext cx="18000" cy="2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214" name="Ink 213">
                <a:extLst>
                  <a:ext uri="{FF2B5EF4-FFF2-40B4-BE49-F238E27FC236}">
                    <a16:creationId xmlns:a16="http://schemas.microsoft.com/office/drawing/2014/main" id="{AF12945B-5FBC-454C-8E53-D407B23E0397}"/>
                  </a:ext>
                </a:extLst>
              </p14:cNvPr>
              <p14:cNvContentPartPr/>
              <p14:nvPr/>
            </p14:nvContentPartPr>
            <p14:xfrm>
              <a:off x="3521950" y="5587289"/>
              <a:ext cx="3600" cy="6120"/>
            </p14:xfrm>
          </p:contentPart>
        </mc:Choice>
        <mc:Fallback xmlns="">
          <p:pic>
            <p:nvPicPr>
              <p:cNvPr id="214" name="Ink 213">
                <a:extLst>
                  <a:ext uri="{FF2B5EF4-FFF2-40B4-BE49-F238E27FC236}">
                    <a16:creationId xmlns:a16="http://schemas.microsoft.com/office/drawing/2014/main" id="{AF12945B-5FBC-454C-8E53-D407B23E039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12950" y="5577726"/>
                <a:ext cx="21240" cy="24863"/>
              </a:xfrm>
              <a:prstGeom prst="rect">
                <a:avLst/>
              </a:prstGeom>
            </p:spPr>
          </p:pic>
        </mc:Fallback>
      </mc:AlternateContent>
      <p:grpSp>
        <p:nvGrpSpPr>
          <p:cNvPr id="215" name="Group 214">
            <a:extLst>
              <a:ext uri="{FF2B5EF4-FFF2-40B4-BE49-F238E27FC236}">
                <a16:creationId xmlns:a16="http://schemas.microsoft.com/office/drawing/2014/main" id="{62C0AC50-EAC7-4AFE-91F4-10E253169D7A}"/>
              </a:ext>
            </a:extLst>
          </p:cNvPr>
          <p:cNvGrpSpPr/>
          <p:nvPr/>
        </p:nvGrpSpPr>
        <p:grpSpPr>
          <a:xfrm>
            <a:off x="3080117" y="2174476"/>
            <a:ext cx="1623526" cy="895228"/>
            <a:chOff x="4735287" y="1460752"/>
            <a:chExt cx="1623526" cy="895228"/>
          </a:xfrm>
        </p:grpSpPr>
        <p:sp>
          <p:nvSpPr>
            <p:cNvPr id="216" name="Rectangle: Rounded Corners 215">
              <a:extLst>
                <a:ext uri="{FF2B5EF4-FFF2-40B4-BE49-F238E27FC236}">
                  <a16:creationId xmlns:a16="http://schemas.microsoft.com/office/drawing/2014/main" id="{179A6AC4-B426-4E29-8E8A-4672E58F2924}"/>
                </a:ext>
              </a:extLst>
            </p:cNvPr>
            <p:cNvSpPr/>
            <p:nvPr/>
          </p:nvSpPr>
          <p:spPr>
            <a:xfrm>
              <a:off x="4735287" y="1460752"/>
              <a:ext cx="1623526" cy="895228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  <a:alpha val="23922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Flowchart: Connector 216">
              <a:extLst>
                <a:ext uri="{FF2B5EF4-FFF2-40B4-BE49-F238E27FC236}">
                  <a16:creationId xmlns:a16="http://schemas.microsoft.com/office/drawing/2014/main" id="{50743991-3F8A-4FB4-BF0E-A2FF7D28CB0C}"/>
                </a:ext>
              </a:extLst>
            </p:cNvPr>
            <p:cNvSpPr/>
            <p:nvPr/>
          </p:nvSpPr>
          <p:spPr>
            <a:xfrm>
              <a:off x="5325192" y="1571857"/>
              <a:ext cx="186064" cy="182880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Flowchart: Connector 217">
              <a:extLst>
                <a:ext uri="{FF2B5EF4-FFF2-40B4-BE49-F238E27FC236}">
                  <a16:creationId xmlns:a16="http://schemas.microsoft.com/office/drawing/2014/main" id="{8CE28026-2A59-4703-A68E-29EFEB9B024D}"/>
                </a:ext>
              </a:extLst>
            </p:cNvPr>
            <p:cNvSpPr/>
            <p:nvPr/>
          </p:nvSpPr>
          <p:spPr>
            <a:xfrm>
              <a:off x="5605379" y="1566409"/>
              <a:ext cx="186064" cy="182880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9" name="Flowchart: Connector 218">
              <a:extLst>
                <a:ext uri="{FF2B5EF4-FFF2-40B4-BE49-F238E27FC236}">
                  <a16:creationId xmlns:a16="http://schemas.microsoft.com/office/drawing/2014/main" id="{BDA2C56D-5A9D-4DDE-9771-B099681C63BB}"/>
                </a:ext>
              </a:extLst>
            </p:cNvPr>
            <p:cNvSpPr/>
            <p:nvPr/>
          </p:nvSpPr>
          <p:spPr>
            <a:xfrm>
              <a:off x="5048215" y="1576522"/>
              <a:ext cx="186064" cy="182880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Flowchart: Connector 219">
              <a:extLst>
                <a:ext uri="{FF2B5EF4-FFF2-40B4-BE49-F238E27FC236}">
                  <a16:creationId xmlns:a16="http://schemas.microsoft.com/office/drawing/2014/main" id="{9C4E9182-5E0D-47C4-BA79-76AD73D7DC74}"/>
                </a:ext>
              </a:extLst>
            </p:cNvPr>
            <p:cNvSpPr/>
            <p:nvPr/>
          </p:nvSpPr>
          <p:spPr>
            <a:xfrm>
              <a:off x="5859057" y="1566409"/>
              <a:ext cx="186064" cy="182880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Flowchart: Connector 220">
              <a:extLst>
                <a:ext uri="{FF2B5EF4-FFF2-40B4-BE49-F238E27FC236}">
                  <a16:creationId xmlns:a16="http://schemas.microsoft.com/office/drawing/2014/main" id="{FD9B2EAF-140B-44B6-A7B0-EDBC19C9B776}"/>
                </a:ext>
              </a:extLst>
            </p:cNvPr>
            <p:cNvSpPr/>
            <p:nvPr/>
          </p:nvSpPr>
          <p:spPr>
            <a:xfrm>
              <a:off x="5090370" y="1840888"/>
              <a:ext cx="186064" cy="182880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Flowchart: Connector 221">
              <a:extLst>
                <a:ext uri="{FF2B5EF4-FFF2-40B4-BE49-F238E27FC236}">
                  <a16:creationId xmlns:a16="http://schemas.microsoft.com/office/drawing/2014/main" id="{B52A62AE-570D-4004-9ED6-B0681241119E}"/>
                </a:ext>
              </a:extLst>
            </p:cNvPr>
            <p:cNvSpPr/>
            <p:nvPr/>
          </p:nvSpPr>
          <p:spPr>
            <a:xfrm>
              <a:off x="5370557" y="1835440"/>
              <a:ext cx="186064" cy="182880"/>
            </a:xfrm>
            <a:prstGeom prst="flowChartConnector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Flowchart: Connector 222">
              <a:extLst>
                <a:ext uri="{FF2B5EF4-FFF2-40B4-BE49-F238E27FC236}">
                  <a16:creationId xmlns:a16="http://schemas.microsoft.com/office/drawing/2014/main" id="{A3D01DD7-778F-4E87-9CEF-E9D633C67FA2}"/>
                </a:ext>
              </a:extLst>
            </p:cNvPr>
            <p:cNvSpPr/>
            <p:nvPr/>
          </p:nvSpPr>
          <p:spPr>
            <a:xfrm>
              <a:off x="4813393" y="1845553"/>
              <a:ext cx="186064" cy="182880"/>
            </a:xfrm>
            <a:prstGeom prst="flowChartConnector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Flowchart: Connector 223">
              <a:extLst>
                <a:ext uri="{FF2B5EF4-FFF2-40B4-BE49-F238E27FC236}">
                  <a16:creationId xmlns:a16="http://schemas.microsoft.com/office/drawing/2014/main" id="{8269D092-4E6C-4BCD-A16C-A59F7B299DBD}"/>
                </a:ext>
              </a:extLst>
            </p:cNvPr>
            <p:cNvSpPr/>
            <p:nvPr/>
          </p:nvSpPr>
          <p:spPr>
            <a:xfrm>
              <a:off x="5624235" y="1835440"/>
              <a:ext cx="186064" cy="182880"/>
            </a:xfrm>
            <a:prstGeom prst="flowChartConnector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5" name="Flowchart: Connector 224">
              <a:extLst>
                <a:ext uri="{FF2B5EF4-FFF2-40B4-BE49-F238E27FC236}">
                  <a16:creationId xmlns:a16="http://schemas.microsoft.com/office/drawing/2014/main" id="{3811B5EB-7602-4F25-8F13-CC9DAA3D4E45}"/>
                </a:ext>
              </a:extLst>
            </p:cNvPr>
            <p:cNvSpPr/>
            <p:nvPr/>
          </p:nvSpPr>
          <p:spPr>
            <a:xfrm>
              <a:off x="5881166" y="1838027"/>
              <a:ext cx="186064" cy="182880"/>
            </a:xfrm>
            <a:prstGeom prst="flowChartConnector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Flowchart: Connector 225">
              <a:extLst>
                <a:ext uri="{FF2B5EF4-FFF2-40B4-BE49-F238E27FC236}">
                  <a16:creationId xmlns:a16="http://schemas.microsoft.com/office/drawing/2014/main" id="{79B7954E-B796-4E4D-85AF-2B0C52B36A57}"/>
                </a:ext>
              </a:extLst>
            </p:cNvPr>
            <p:cNvSpPr/>
            <p:nvPr/>
          </p:nvSpPr>
          <p:spPr>
            <a:xfrm>
              <a:off x="6120839" y="1831508"/>
              <a:ext cx="186064" cy="182880"/>
            </a:xfrm>
            <a:prstGeom prst="flowChartConnector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Flowchart: Connector 226">
              <a:extLst>
                <a:ext uri="{FF2B5EF4-FFF2-40B4-BE49-F238E27FC236}">
                  <a16:creationId xmlns:a16="http://schemas.microsoft.com/office/drawing/2014/main" id="{28E9B7F8-493C-44EB-9EF3-63D49277307F}"/>
                </a:ext>
              </a:extLst>
            </p:cNvPr>
            <p:cNvSpPr/>
            <p:nvPr/>
          </p:nvSpPr>
          <p:spPr>
            <a:xfrm>
              <a:off x="5087109" y="1838869"/>
              <a:ext cx="186064" cy="182880"/>
            </a:xfrm>
            <a:prstGeom prst="flowChartConnector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Flowchart: Connector 227">
              <a:extLst>
                <a:ext uri="{FF2B5EF4-FFF2-40B4-BE49-F238E27FC236}">
                  <a16:creationId xmlns:a16="http://schemas.microsoft.com/office/drawing/2014/main" id="{4C0EB3BA-2373-4B1F-A0B7-AB891BCC1658}"/>
                </a:ext>
              </a:extLst>
            </p:cNvPr>
            <p:cNvSpPr/>
            <p:nvPr/>
          </p:nvSpPr>
          <p:spPr>
            <a:xfrm>
              <a:off x="4810132" y="1843534"/>
              <a:ext cx="186064" cy="182880"/>
            </a:xfrm>
            <a:prstGeom prst="flowChartConnector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9" name="Flowchart: Connector 228">
              <a:extLst>
                <a:ext uri="{FF2B5EF4-FFF2-40B4-BE49-F238E27FC236}">
                  <a16:creationId xmlns:a16="http://schemas.microsoft.com/office/drawing/2014/main" id="{63DA6974-F476-4FB9-9E59-CE2174A7350C}"/>
                </a:ext>
              </a:extLst>
            </p:cNvPr>
            <p:cNvSpPr/>
            <p:nvPr/>
          </p:nvSpPr>
          <p:spPr>
            <a:xfrm>
              <a:off x="5205933" y="2109523"/>
              <a:ext cx="186064" cy="182880"/>
            </a:xfrm>
            <a:prstGeom prst="flowChartConnector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" name="Flowchart: Connector 229">
              <a:extLst>
                <a:ext uri="{FF2B5EF4-FFF2-40B4-BE49-F238E27FC236}">
                  <a16:creationId xmlns:a16="http://schemas.microsoft.com/office/drawing/2014/main" id="{782BCC69-00A3-49D9-899C-1A1EC2C090AA}"/>
                </a:ext>
              </a:extLst>
            </p:cNvPr>
            <p:cNvSpPr/>
            <p:nvPr/>
          </p:nvSpPr>
          <p:spPr>
            <a:xfrm>
              <a:off x="5480885" y="2111928"/>
              <a:ext cx="186064" cy="182880"/>
            </a:xfrm>
            <a:prstGeom prst="flowChartConnector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Flowchart: Connector 230">
              <a:extLst>
                <a:ext uri="{FF2B5EF4-FFF2-40B4-BE49-F238E27FC236}">
                  <a16:creationId xmlns:a16="http://schemas.microsoft.com/office/drawing/2014/main" id="{11ECF73C-9F2B-4684-8E61-8AFDFF6F75DA}"/>
                </a:ext>
              </a:extLst>
            </p:cNvPr>
            <p:cNvSpPr/>
            <p:nvPr/>
          </p:nvSpPr>
          <p:spPr>
            <a:xfrm>
              <a:off x="5741195" y="2111928"/>
              <a:ext cx="186064" cy="182880"/>
            </a:xfrm>
            <a:prstGeom prst="flowChartConnector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2" name="Straight Connector 231">
              <a:extLst>
                <a:ext uri="{FF2B5EF4-FFF2-40B4-BE49-F238E27FC236}">
                  <a16:creationId xmlns:a16="http://schemas.microsoft.com/office/drawing/2014/main" id="{904217F1-5E1C-4AFD-B1DF-4CF55C039993}"/>
                </a:ext>
              </a:extLst>
            </p:cNvPr>
            <p:cNvCxnSpPr>
              <a:stCxn id="228" idx="7"/>
              <a:endCxn id="219" idx="3"/>
            </p:cNvCxnSpPr>
            <p:nvPr/>
          </p:nvCxnSpPr>
          <p:spPr>
            <a:xfrm flipV="1">
              <a:off x="4968948" y="1732620"/>
              <a:ext cx="106515" cy="1376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302E2ED9-0F0F-42DB-AF92-6939A92FD70C}"/>
                </a:ext>
              </a:extLst>
            </p:cNvPr>
            <p:cNvCxnSpPr>
              <a:stCxn id="222" idx="7"/>
              <a:endCxn id="218" idx="3"/>
            </p:cNvCxnSpPr>
            <p:nvPr/>
          </p:nvCxnSpPr>
          <p:spPr>
            <a:xfrm flipV="1">
              <a:off x="5529373" y="1722507"/>
              <a:ext cx="103254" cy="139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426B6E96-DA7F-4FBC-BED1-E2A414CD4EB0}"/>
                </a:ext>
              </a:extLst>
            </p:cNvPr>
            <p:cNvCxnSpPr>
              <a:stCxn id="224" idx="7"/>
              <a:endCxn id="220" idx="3"/>
            </p:cNvCxnSpPr>
            <p:nvPr/>
          </p:nvCxnSpPr>
          <p:spPr>
            <a:xfrm flipV="1">
              <a:off x="5783051" y="1722507"/>
              <a:ext cx="103254" cy="139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>
              <a:extLst>
                <a:ext uri="{FF2B5EF4-FFF2-40B4-BE49-F238E27FC236}">
                  <a16:creationId xmlns:a16="http://schemas.microsoft.com/office/drawing/2014/main" id="{5FE21596-699C-407F-BD85-CFBF32823D0E}"/>
                </a:ext>
              </a:extLst>
            </p:cNvPr>
            <p:cNvCxnSpPr>
              <a:stCxn id="225" idx="0"/>
              <a:endCxn id="220" idx="4"/>
            </p:cNvCxnSpPr>
            <p:nvPr/>
          </p:nvCxnSpPr>
          <p:spPr>
            <a:xfrm flipH="1" flipV="1">
              <a:off x="5952089" y="1749289"/>
              <a:ext cx="22109" cy="887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>
              <a:extLst>
                <a:ext uri="{FF2B5EF4-FFF2-40B4-BE49-F238E27FC236}">
                  <a16:creationId xmlns:a16="http://schemas.microsoft.com/office/drawing/2014/main" id="{5132C601-2F45-440E-A90C-26592BDA5072}"/>
                </a:ext>
              </a:extLst>
            </p:cNvPr>
            <p:cNvCxnSpPr>
              <a:stCxn id="226" idx="1"/>
              <a:endCxn id="220" idx="5"/>
            </p:cNvCxnSpPr>
            <p:nvPr/>
          </p:nvCxnSpPr>
          <p:spPr>
            <a:xfrm flipH="1" flipV="1">
              <a:off x="6017873" y="1722507"/>
              <a:ext cx="130214" cy="1357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>
              <a:extLst>
                <a:ext uri="{FF2B5EF4-FFF2-40B4-BE49-F238E27FC236}">
                  <a16:creationId xmlns:a16="http://schemas.microsoft.com/office/drawing/2014/main" id="{BF01ADFB-0187-432F-B14D-2257FEDEB7B2}"/>
                </a:ext>
              </a:extLst>
            </p:cNvPr>
            <p:cNvCxnSpPr>
              <a:stCxn id="225" idx="0"/>
              <a:endCxn id="218" idx="5"/>
            </p:cNvCxnSpPr>
            <p:nvPr/>
          </p:nvCxnSpPr>
          <p:spPr>
            <a:xfrm flipH="1" flipV="1">
              <a:off x="5764195" y="1722507"/>
              <a:ext cx="210003" cy="1155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>
              <a:extLst>
                <a:ext uri="{FF2B5EF4-FFF2-40B4-BE49-F238E27FC236}">
                  <a16:creationId xmlns:a16="http://schemas.microsoft.com/office/drawing/2014/main" id="{55F617E8-291C-49ED-A3BC-41E3D8ADBEBC}"/>
                </a:ext>
              </a:extLst>
            </p:cNvPr>
            <p:cNvCxnSpPr>
              <a:stCxn id="225" idx="0"/>
              <a:endCxn id="217" idx="5"/>
            </p:cNvCxnSpPr>
            <p:nvPr/>
          </p:nvCxnSpPr>
          <p:spPr>
            <a:xfrm flipH="1" flipV="1">
              <a:off x="5484008" y="1727955"/>
              <a:ext cx="490190" cy="1100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>
              <a:extLst>
                <a:ext uri="{FF2B5EF4-FFF2-40B4-BE49-F238E27FC236}">
                  <a16:creationId xmlns:a16="http://schemas.microsoft.com/office/drawing/2014/main" id="{7955186E-0889-4F19-B889-DDBE4042D03C}"/>
                </a:ext>
              </a:extLst>
            </p:cNvPr>
            <p:cNvCxnSpPr>
              <a:cxnSpLocks/>
              <a:stCxn id="225" idx="0"/>
              <a:endCxn id="219" idx="5"/>
            </p:cNvCxnSpPr>
            <p:nvPr/>
          </p:nvCxnSpPr>
          <p:spPr>
            <a:xfrm flipH="1" flipV="1">
              <a:off x="5207031" y="1732620"/>
              <a:ext cx="767167" cy="1054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>
              <a:extLst>
                <a:ext uri="{FF2B5EF4-FFF2-40B4-BE49-F238E27FC236}">
                  <a16:creationId xmlns:a16="http://schemas.microsoft.com/office/drawing/2014/main" id="{D1C238F0-F344-412D-8C25-8381539663DE}"/>
                </a:ext>
              </a:extLst>
            </p:cNvPr>
            <p:cNvCxnSpPr>
              <a:cxnSpLocks/>
              <a:stCxn id="228" idx="7"/>
              <a:endCxn id="217" idx="3"/>
            </p:cNvCxnSpPr>
            <p:nvPr/>
          </p:nvCxnSpPr>
          <p:spPr>
            <a:xfrm flipV="1">
              <a:off x="4968948" y="1727955"/>
              <a:ext cx="383492" cy="1423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>
              <a:extLst>
                <a:ext uri="{FF2B5EF4-FFF2-40B4-BE49-F238E27FC236}">
                  <a16:creationId xmlns:a16="http://schemas.microsoft.com/office/drawing/2014/main" id="{FAD92EA8-330D-4DE7-9770-3CC546DD218B}"/>
                </a:ext>
              </a:extLst>
            </p:cNvPr>
            <p:cNvCxnSpPr>
              <a:stCxn id="228" idx="7"/>
              <a:endCxn id="218" idx="3"/>
            </p:cNvCxnSpPr>
            <p:nvPr/>
          </p:nvCxnSpPr>
          <p:spPr>
            <a:xfrm flipV="1">
              <a:off x="4968948" y="1722507"/>
              <a:ext cx="663679" cy="1478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7D0594C5-1EF1-4FE4-968B-85D837AEDC2F}"/>
                </a:ext>
              </a:extLst>
            </p:cNvPr>
            <p:cNvCxnSpPr>
              <a:stCxn id="228" idx="7"/>
              <a:endCxn id="220" idx="3"/>
            </p:cNvCxnSpPr>
            <p:nvPr/>
          </p:nvCxnSpPr>
          <p:spPr>
            <a:xfrm flipV="1">
              <a:off x="4968948" y="1722507"/>
              <a:ext cx="917357" cy="1478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445F2B6E-8AA2-4CF9-8709-122DE565CF6D}"/>
                </a:ext>
              </a:extLst>
            </p:cNvPr>
            <p:cNvCxnSpPr>
              <a:endCxn id="219" idx="4"/>
            </p:cNvCxnSpPr>
            <p:nvPr/>
          </p:nvCxnSpPr>
          <p:spPr>
            <a:xfrm flipH="1" flipV="1">
              <a:off x="5141247" y="1759402"/>
              <a:ext cx="22109" cy="62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>
              <a:extLst>
                <a:ext uri="{FF2B5EF4-FFF2-40B4-BE49-F238E27FC236}">
                  <a16:creationId xmlns:a16="http://schemas.microsoft.com/office/drawing/2014/main" id="{1979A056-145A-4EE0-9A04-D1D4FF5A45A0}"/>
                </a:ext>
              </a:extLst>
            </p:cNvPr>
            <p:cNvCxnSpPr/>
            <p:nvPr/>
          </p:nvCxnSpPr>
          <p:spPr>
            <a:xfrm flipV="1">
              <a:off x="5156331" y="1814804"/>
              <a:ext cx="3498" cy="73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>
              <a:extLst>
                <a:ext uri="{FF2B5EF4-FFF2-40B4-BE49-F238E27FC236}">
                  <a16:creationId xmlns:a16="http://schemas.microsoft.com/office/drawing/2014/main" id="{37626015-43F7-4223-98CE-65F0A749B358}"/>
                </a:ext>
              </a:extLst>
            </p:cNvPr>
            <p:cNvCxnSpPr>
              <a:stCxn id="227" idx="0"/>
              <a:endCxn id="217" idx="3"/>
            </p:cNvCxnSpPr>
            <p:nvPr/>
          </p:nvCxnSpPr>
          <p:spPr>
            <a:xfrm flipV="1">
              <a:off x="5180141" y="1727955"/>
              <a:ext cx="172299" cy="1109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>
              <a:extLst>
                <a:ext uri="{FF2B5EF4-FFF2-40B4-BE49-F238E27FC236}">
                  <a16:creationId xmlns:a16="http://schemas.microsoft.com/office/drawing/2014/main" id="{85797769-BCC3-41CE-9A49-3872A85B6F24}"/>
                </a:ext>
              </a:extLst>
            </p:cNvPr>
            <p:cNvCxnSpPr>
              <a:stCxn id="227" idx="7"/>
              <a:endCxn id="218" idx="3"/>
            </p:cNvCxnSpPr>
            <p:nvPr/>
          </p:nvCxnSpPr>
          <p:spPr>
            <a:xfrm flipV="1">
              <a:off x="5245925" y="1722507"/>
              <a:ext cx="386702" cy="1431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>
              <a:extLst>
                <a:ext uri="{FF2B5EF4-FFF2-40B4-BE49-F238E27FC236}">
                  <a16:creationId xmlns:a16="http://schemas.microsoft.com/office/drawing/2014/main" id="{A7DE1487-CA12-424D-B9F3-693C596ADC16}"/>
                </a:ext>
              </a:extLst>
            </p:cNvPr>
            <p:cNvCxnSpPr>
              <a:stCxn id="227" idx="7"/>
              <a:endCxn id="220" idx="3"/>
            </p:cNvCxnSpPr>
            <p:nvPr/>
          </p:nvCxnSpPr>
          <p:spPr>
            <a:xfrm flipV="1">
              <a:off x="5245925" y="1722507"/>
              <a:ext cx="640380" cy="1431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>
              <a:extLst>
                <a:ext uri="{FF2B5EF4-FFF2-40B4-BE49-F238E27FC236}">
                  <a16:creationId xmlns:a16="http://schemas.microsoft.com/office/drawing/2014/main" id="{BA6C75DC-0065-4C64-95F8-0DFB2228E406}"/>
                </a:ext>
              </a:extLst>
            </p:cNvPr>
            <p:cNvCxnSpPr>
              <a:endCxn id="219" idx="4"/>
            </p:cNvCxnSpPr>
            <p:nvPr/>
          </p:nvCxnSpPr>
          <p:spPr>
            <a:xfrm flipH="1" flipV="1">
              <a:off x="5141247" y="1759402"/>
              <a:ext cx="251358" cy="861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>
              <a:extLst>
                <a:ext uri="{FF2B5EF4-FFF2-40B4-BE49-F238E27FC236}">
                  <a16:creationId xmlns:a16="http://schemas.microsoft.com/office/drawing/2014/main" id="{46E5673B-13D1-4FC8-A727-50051B2BD4F8}"/>
                </a:ext>
              </a:extLst>
            </p:cNvPr>
            <p:cNvCxnSpPr>
              <a:endCxn id="217" idx="4"/>
            </p:cNvCxnSpPr>
            <p:nvPr/>
          </p:nvCxnSpPr>
          <p:spPr>
            <a:xfrm flipH="1" flipV="1">
              <a:off x="5418224" y="1754737"/>
              <a:ext cx="42866" cy="6675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>
              <a:extLst>
                <a:ext uri="{FF2B5EF4-FFF2-40B4-BE49-F238E27FC236}">
                  <a16:creationId xmlns:a16="http://schemas.microsoft.com/office/drawing/2014/main" id="{BCE80411-7344-47C2-9E38-8DDBAE0FA7D1}"/>
                </a:ext>
              </a:extLst>
            </p:cNvPr>
            <p:cNvCxnSpPr>
              <a:stCxn id="222" idx="7"/>
              <a:endCxn id="220" idx="3"/>
            </p:cNvCxnSpPr>
            <p:nvPr/>
          </p:nvCxnSpPr>
          <p:spPr>
            <a:xfrm flipV="1">
              <a:off x="5529373" y="1722507"/>
              <a:ext cx="356932" cy="1397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>
              <a:extLst>
                <a:ext uri="{FF2B5EF4-FFF2-40B4-BE49-F238E27FC236}">
                  <a16:creationId xmlns:a16="http://schemas.microsoft.com/office/drawing/2014/main" id="{E0854C99-E858-443B-9880-00B2B96AECB0}"/>
                </a:ext>
              </a:extLst>
            </p:cNvPr>
            <p:cNvCxnSpPr>
              <a:stCxn id="224" idx="0"/>
              <a:endCxn id="218" idx="4"/>
            </p:cNvCxnSpPr>
            <p:nvPr/>
          </p:nvCxnSpPr>
          <p:spPr>
            <a:xfrm flipH="1" flipV="1">
              <a:off x="5698411" y="1749289"/>
              <a:ext cx="18856" cy="861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>
              <a:extLst>
                <a:ext uri="{FF2B5EF4-FFF2-40B4-BE49-F238E27FC236}">
                  <a16:creationId xmlns:a16="http://schemas.microsoft.com/office/drawing/2014/main" id="{3B629BA8-E6CF-4008-BF12-25B51D7A7A59}"/>
                </a:ext>
              </a:extLst>
            </p:cNvPr>
            <p:cNvCxnSpPr>
              <a:stCxn id="224" idx="1"/>
              <a:endCxn id="217" idx="5"/>
            </p:cNvCxnSpPr>
            <p:nvPr/>
          </p:nvCxnSpPr>
          <p:spPr>
            <a:xfrm flipH="1" flipV="1">
              <a:off x="5484008" y="1727955"/>
              <a:ext cx="167475" cy="1342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>
              <a:extLst>
                <a:ext uri="{FF2B5EF4-FFF2-40B4-BE49-F238E27FC236}">
                  <a16:creationId xmlns:a16="http://schemas.microsoft.com/office/drawing/2014/main" id="{CF4240B5-C41A-47B0-9BFF-DE6D73580750}"/>
                </a:ext>
              </a:extLst>
            </p:cNvPr>
            <p:cNvCxnSpPr>
              <a:stCxn id="224" idx="1"/>
              <a:endCxn id="219" idx="5"/>
            </p:cNvCxnSpPr>
            <p:nvPr/>
          </p:nvCxnSpPr>
          <p:spPr>
            <a:xfrm flipH="1" flipV="1">
              <a:off x="5207031" y="1732620"/>
              <a:ext cx="444452" cy="1296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>
              <a:extLst>
                <a:ext uri="{FF2B5EF4-FFF2-40B4-BE49-F238E27FC236}">
                  <a16:creationId xmlns:a16="http://schemas.microsoft.com/office/drawing/2014/main" id="{D46D686A-0D2E-4D42-9F1A-CD4A82E0D682}"/>
                </a:ext>
              </a:extLst>
            </p:cNvPr>
            <p:cNvCxnSpPr>
              <a:cxnSpLocks/>
              <a:endCxn id="219" idx="4"/>
            </p:cNvCxnSpPr>
            <p:nvPr/>
          </p:nvCxnSpPr>
          <p:spPr>
            <a:xfrm flipH="1" flipV="1">
              <a:off x="5141247" y="1759402"/>
              <a:ext cx="783952" cy="87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>
              <a:extLst>
                <a:ext uri="{FF2B5EF4-FFF2-40B4-BE49-F238E27FC236}">
                  <a16:creationId xmlns:a16="http://schemas.microsoft.com/office/drawing/2014/main" id="{C3FDEA76-F282-4C06-AB6F-032D3BA0AE16}"/>
                </a:ext>
              </a:extLst>
            </p:cNvPr>
            <p:cNvCxnSpPr>
              <a:cxnSpLocks/>
              <a:stCxn id="226" idx="1"/>
              <a:endCxn id="218" idx="5"/>
            </p:cNvCxnSpPr>
            <p:nvPr/>
          </p:nvCxnSpPr>
          <p:spPr>
            <a:xfrm flipH="1" flipV="1">
              <a:off x="5764195" y="1722507"/>
              <a:ext cx="383892" cy="1357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>
              <a:extLst>
                <a:ext uri="{FF2B5EF4-FFF2-40B4-BE49-F238E27FC236}">
                  <a16:creationId xmlns:a16="http://schemas.microsoft.com/office/drawing/2014/main" id="{559A9EFE-FC2B-4862-B923-962E789076A3}"/>
                </a:ext>
              </a:extLst>
            </p:cNvPr>
            <p:cNvCxnSpPr>
              <a:stCxn id="226" idx="1"/>
              <a:endCxn id="217" idx="5"/>
            </p:cNvCxnSpPr>
            <p:nvPr/>
          </p:nvCxnSpPr>
          <p:spPr>
            <a:xfrm flipH="1" flipV="1">
              <a:off x="5484008" y="1727955"/>
              <a:ext cx="664079" cy="1303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>
              <a:extLst>
                <a:ext uri="{FF2B5EF4-FFF2-40B4-BE49-F238E27FC236}">
                  <a16:creationId xmlns:a16="http://schemas.microsoft.com/office/drawing/2014/main" id="{3FB78F59-CBA2-4F76-9065-B32DB9ED45A4}"/>
                </a:ext>
              </a:extLst>
            </p:cNvPr>
            <p:cNvCxnSpPr>
              <a:stCxn id="226" idx="1"/>
              <a:endCxn id="219" idx="5"/>
            </p:cNvCxnSpPr>
            <p:nvPr/>
          </p:nvCxnSpPr>
          <p:spPr>
            <a:xfrm flipH="1" flipV="1">
              <a:off x="5207031" y="1732620"/>
              <a:ext cx="941056" cy="1256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>
              <a:extLst>
                <a:ext uri="{FF2B5EF4-FFF2-40B4-BE49-F238E27FC236}">
                  <a16:creationId xmlns:a16="http://schemas.microsoft.com/office/drawing/2014/main" id="{BF221DA2-AD57-4801-88A7-7117E11CACE6}"/>
                </a:ext>
              </a:extLst>
            </p:cNvPr>
            <p:cNvCxnSpPr>
              <a:stCxn id="229" idx="1"/>
              <a:endCxn id="228" idx="5"/>
            </p:cNvCxnSpPr>
            <p:nvPr/>
          </p:nvCxnSpPr>
          <p:spPr>
            <a:xfrm flipH="1" flipV="1">
              <a:off x="4968948" y="1999632"/>
              <a:ext cx="264233" cy="1366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>
              <a:extLst>
                <a:ext uri="{FF2B5EF4-FFF2-40B4-BE49-F238E27FC236}">
                  <a16:creationId xmlns:a16="http://schemas.microsoft.com/office/drawing/2014/main" id="{20274730-0DC7-4F8F-B92C-4CE725677C9A}"/>
                </a:ext>
              </a:extLst>
            </p:cNvPr>
            <p:cNvCxnSpPr>
              <a:stCxn id="229" idx="1"/>
              <a:endCxn id="227" idx="4"/>
            </p:cNvCxnSpPr>
            <p:nvPr/>
          </p:nvCxnSpPr>
          <p:spPr>
            <a:xfrm flipH="1" flipV="1">
              <a:off x="5180141" y="2021749"/>
              <a:ext cx="53040" cy="1145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>
              <a:extLst>
                <a:ext uri="{FF2B5EF4-FFF2-40B4-BE49-F238E27FC236}">
                  <a16:creationId xmlns:a16="http://schemas.microsoft.com/office/drawing/2014/main" id="{639F5CD5-0408-4F49-99EE-FCC83212483E}"/>
                </a:ext>
              </a:extLst>
            </p:cNvPr>
            <p:cNvCxnSpPr>
              <a:stCxn id="229" idx="0"/>
              <a:endCxn id="222" idx="3"/>
            </p:cNvCxnSpPr>
            <p:nvPr/>
          </p:nvCxnSpPr>
          <p:spPr>
            <a:xfrm flipV="1">
              <a:off x="5298965" y="1991538"/>
              <a:ext cx="98840" cy="1179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>
              <a:extLst>
                <a:ext uri="{FF2B5EF4-FFF2-40B4-BE49-F238E27FC236}">
                  <a16:creationId xmlns:a16="http://schemas.microsoft.com/office/drawing/2014/main" id="{44F86FA7-EEC1-43FF-BE14-A0E3D59FC687}"/>
                </a:ext>
              </a:extLst>
            </p:cNvPr>
            <p:cNvCxnSpPr>
              <a:stCxn id="229" idx="7"/>
              <a:endCxn id="224" idx="3"/>
            </p:cNvCxnSpPr>
            <p:nvPr/>
          </p:nvCxnSpPr>
          <p:spPr>
            <a:xfrm flipV="1">
              <a:off x="5364749" y="1991538"/>
              <a:ext cx="286734" cy="1447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>
              <a:extLst>
                <a:ext uri="{FF2B5EF4-FFF2-40B4-BE49-F238E27FC236}">
                  <a16:creationId xmlns:a16="http://schemas.microsoft.com/office/drawing/2014/main" id="{44E31CF5-98AC-4250-B966-DFB0DBCE7FCE}"/>
                </a:ext>
              </a:extLst>
            </p:cNvPr>
            <p:cNvCxnSpPr>
              <a:stCxn id="229" idx="7"/>
              <a:endCxn id="225" idx="3"/>
            </p:cNvCxnSpPr>
            <p:nvPr/>
          </p:nvCxnSpPr>
          <p:spPr>
            <a:xfrm flipV="1">
              <a:off x="5364749" y="1994125"/>
              <a:ext cx="543665" cy="1421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>
              <a:extLst>
                <a:ext uri="{FF2B5EF4-FFF2-40B4-BE49-F238E27FC236}">
                  <a16:creationId xmlns:a16="http://schemas.microsoft.com/office/drawing/2014/main" id="{A5E01EEE-235D-45DD-BAB9-281A7BCC268E}"/>
                </a:ext>
              </a:extLst>
            </p:cNvPr>
            <p:cNvCxnSpPr>
              <a:stCxn id="229" idx="7"/>
              <a:endCxn id="226" idx="4"/>
            </p:cNvCxnSpPr>
            <p:nvPr/>
          </p:nvCxnSpPr>
          <p:spPr>
            <a:xfrm flipV="1">
              <a:off x="5364749" y="2014388"/>
              <a:ext cx="849122" cy="1219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>
              <a:extLst>
                <a:ext uri="{FF2B5EF4-FFF2-40B4-BE49-F238E27FC236}">
                  <a16:creationId xmlns:a16="http://schemas.microsoft.com/office/drawing/2014/main" id="{6F44F8AE-339E-4D8A-A2CC-715C795677F3}"/>
                </a:ext>
              </a:extLst>
            </p:cNvPr>
            <p:cNvCxnSpPr>
              <a:stCxn id="230" idx="1"/>
              <a:endCxn id="228" idx="5"/>
            </p:cNvCxnSpPr>
            <p:nvPr/>
          </p:nvCxnSpPr>
          <p:spPr>
            <a:xfrm flipH="1" flipV="1">
              <a:off x="4968948" y="1999632"/>
              <a:ext cx="539185" cy="1390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>
              <a:extLst>
                <a:ext uri="{FF2B5EF4-FFF2-40B4-BE49-F238E27FC236}">
                  <a16:creationId xmlns:a16="http://schemas.microsoft.com/office/drawing/2014/main" id="{F0D9E11B-DF19-4FF1-9BF6-10E0152464DA}"/>
                </a:ext>
              </a:extLst>
            </p:cNvPr>
            <p:cNvCxnSpPr>
              <a:stCxn id="230" idx="1"/>
              <a:endCxn id="227" idx="5"/>
            </p:cNvCxnSpPr>
            <p:nvPr/>
          </p:nvCxnSpPr>
          <p:spPr>
            <a:xfrm flipH="1" flipV="1">
              <a:off x="5245925" y="1994967"/>
              <a:ext cx="262208" cy="1437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>
              <a:extLst>
                <a:ext uri="{FF2B5EF4-FFF2-40B4-BE49-F238E27FC236}">
                  <a16:creationId xmlns:a16="http://schemas.microsoft.com/office/drawing/2014/main" id="{C5EAC2D5-42DD-4DF4-87E0-C78FD76BEA6E}"/>
                </a:ext>
              </a:extLst>
            </p:cNvPr>
            <p:cNvCxnSpPr>
              <a:stCxn id="230" idx="0"/>
              <a:endCxn id="222" idx="5"/>
            </p:cNvCxnSpPr>
            <p:nvPr/>
          </p:nvCxnSpPr>
          <p:spPr>
            <a:xfrm flipH="1" flipV="1">
              <a:off x="5529373" y="1991538"/>
              <a:ext cx="44544" cy="1203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>
              <a:extLst>
                <a:ext uri="{FF2B5EF4-FFF2-40B4-BE49-F238E27FC236}">
                  <a16:creationId xmlns:a16="http://schemas.microsoft.com/office/drawing/2014/main" id="{F590715C-8EE4-4095-AAF6-A1CA66E4091A}"/>
                </a:ext>
              </a:extLst>
            </p:cNvPr>
            <p:cNvCxnSpPr>
              <a:endCxn id="224" idx="3"/>
            </p:cNvCxnSpPr>
            <p:nvPr/>
          </p:nvCxnSpPr>
          <p:spPr>
            <a:xfrm flipV="1">
              <a:off x="5632627" y="1991538"/>
              <a:ext cx="18856" cy="1480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>
              <a:extLst>
                <a:ext uri="{FF2B5EF4-FFF2-40B4-BE49-F238E27FC236}">
                  <a16:creationId xmlns:a16="http://schemas.microsoft.com/office/drawing/2014/main" id="{6184DDBE-2EBD-4041-A93A-F175A61076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39701" y="2002247"/>
              <a:ext cx="334497" cy="1178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>
              <a:extLst>
                <a:ext uri="{FF2B5EF4-FFF2-40B4-BE49-F238E27FC236}">
                  <a16:creationId xmlns:a16="http://schemas.microsoft.com/office/drawing/2014/main" id="{45356AEE-15DB-4763-990A-2B9E8B5A3860}"/>
                </a:ext>
              </a:extLst>
            </p:cNvPr>
            <p:cNvCxnSpPr>
              <a:stCxn id="231" idx="7"/>
              <a:endCxn id="226" idx="4"/>
            </p:cNvCxnSpPr>
            <p:nvPr/>
          </p:nvCxnSpPr>
          <p:spPr>
            <a:xfrm flipV="1">
              <a:off x="5900011" y="2014388"/>
              <a:ext cx="313860" cy="1243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A995448D-AC6A-4ADA-8ECA-E9AC27452E2C}"/>
                </a:ext>
              </a:extLst>
            </p:cNvPr>
            <p:cNvCxnSpPr>
              <a:stCxn id="231" idx="1"/>
              <a:endCxn id="224" idx="4"/>
            </p:cNvCxnSpPr>
            <p:nvPr/>
          </p:nvCxnSpPr>
          <p:spPr>
            <a:xfrm flipH="1" flipV="1">
              <a:off x="5717267" y="2018320"/>
              <a:ext cx="51176" cy="1203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>
              <a:extLst>
                <a:ext uri="{FF2B5EF4-FFF2-40B4-BE49-F238E27FC236}">
                  <a16:creationId xmlns:a16="http://schemas.microsoft.com/office/drawing/2014/main" id="{130D61DB-AE5D-4558-B184-F4EC04B61D3B}"/>
                </a:ext>
              </a:extLst>
            </p:cNvPr>
            <p:cNvCxnSpPr>
              <a:stCxn id="231" idx="0"/>
              <a:endCxn id="225" idx="4"/>
            </p:cNvCxnSpPr>
            <p:nvPr/>
          </p:nvCxnSpPr>
          <p:spPr>
            <a:xfrm flipV="1">
              <a:off x="5834227" y="2020907"/>
              <a:ext cx="139971" cy="910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>
              <a:extLst>
                <a:ext uri="{FF2B5EF4-FFF2-40B4-BE49-F238E27FC236}">
                  <a16:creationId xmlns:a16="http://schemas.microsoft.com/office/drawing/2014/main" id="{7FCC055E-3375-4E34-8CEB-31F2B94BECFB}"/>
                </a:ext>
              </a:extLst>
            </p:cNvPr>
            <p:cNvCxnSpPr>
              <a:stCxn id="231" idx="1"/>
              <a:endCxn id="222" idx="4"/>
            </p:cNvCxnSpPr>
            <p:nvPr/>
          </p:nvCxnSpPr>
          <p:spPr>
            <a:xfrm flipH="1" flipV="1">
              <a:off x="5463589" y="2018320"/>
              <a:ext cx="304854" cy="1203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>
              <a:extLst>
                <a:ext uri="{FF2B5EF4-FFF2-40B4-BE49-F238E27FC236}">
                  <a16:creationId xmlns:a16="http://schemas.microsoft.com/office/drawing/2014/main" id="{46AE14C1-FB3B-424A-B44E-52DD433A928E}"/>
                </a:ext>
              </a:extLst>
            </p:cNvPr>
            <p:cNvCxnSpPr>
              <a:stCxn id="231" idx="1"/>
              <a:endCxn id="227" idx="5"/>
            </p:cNvCxnSpPr>
            <p:nvPr/>
          </p:nvCxnSpPr>
          <p:spPr>
            <a:xfrm flipH="1" flipV="1">
              <a:off x="5245925" y="1994967"/>
              <a:ext cx="522518" cy="1437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>
              <a:extLst>
                <a:ext uri="{FF2B5EF4-FFF2-40B4-BE49-F238E27FC236}">
                  <a16:creationId xmlns:a16="http://schemas.microsoft.com/office/drawing/2014/main" id="{7FD20591-1581-4244-AF8B-83FBB76F0241}"/>
                </a:ext>
              </a:extLst>
            </p:cNvPr>
            <p:cNvCxnSpPr>
              <a:stCxn id="231" idx="1"/>
              <a:endCxn id="228" idx="5"/>
            </p:cNvCxnSpPr>
            <p:nvPr/>
          </p:nvCxnSpPr>
          <p:spPr>
            <a:xfrm flipH="1" flipV="1">
              <a:off x="4968948" y="1999632"/>
              <a:ext cx="799495" cy="1390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5" name="Arrow: Up 274">
            <a:extLst>
              <a:ext uri="{FF2B5EF4-FFF2-40B4-BE49-F238E27FC236}">
                <a16:creationId xmlns:a16="http://schemas.microsoft.com/office/drawing/2014/main" id="{017EBECB-0C14-4030-820E-B33A53FF9EE1}"/>
              </a:ext>
            </a:extLst>
          </p:cNvPr>
          <p:cNvSpPr/>
          <p:nvPr/>
        </p:nvSpPr>
        <p:spPr>
          <a:xfrm>
            <a:off x="3835341" y="1937202"/>
            <a:ext cx="142116" cy="2133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Arrow: Up 275">
            <a:extLst>
              <a:ext uri="{FF2B5EF4-FFF2-40B4-BE49-F238E27FC236}">
                <a16:creationId xmlns:a16="http://schemas.microsoft.com/office/drawing/2014/main" id="{FF41ED74-9756-4670-82CD-814CAFDCA4B6}"/>
              </a:ext>
            </a:extLst>
          </p:cNvPr>
          <p:cNvSpPr/>
          <p:nvPr/>
        </p:nvSpPr>
        <p:spPr>
          <a:xfrm>
            <a:off x="3820030" y="3071283"/>
            <a:ext cx="143834" cy="2383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B8E19588-C291-44EF-9180-8DA584F1381F}"/>
              </a:ext>
            </a:extLst>
          </p:cNvPr>
          <p:cNvSpPr/>
          <p:nvPr/>
        </p:nvSpPr>
        <p:spPr>
          <a:xfrm>
            <a:off x="3406375" y="4125719"/>
            <a:ext cx="922382" cy="407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LSTM</a:t>
            </a:r>
          </a:p>
        </p:txBody>
      </p:sp>
      <p:cxnSp>
        <p:nvCxnSpPr>
          <p:cNvPr id="278" name="Straight Arrow Connector 277">
            <a:extLst>
              <a:ext uri="{FF2B5EF4-FFF2-40B4-BE49-F238E27FC236}">
                <a16:creationId xmlns:a16="http://schemas.microsoft.com/office/drawing/2014/main" id="{87A96E61-81D5-4C31-A530-0CD4350CE436}"/>
              </a:ext>
            </a:extLst>
          </p:cNvPr>
          <p:cNvCxnSpPr>
            <a:cxnSpLocks/>
          </p:cNvCxnSpPr>
          <p:nvPr/>
        </p:nvCxnSpPr>
        <p:spPr>
          <a:xfrm flipV="1">
            <a:off x="3867566" y="3806947"/>
            <a:ext cx="0" cy="31203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9" name="Connector: Elbow 278">
            <a:extLst>
              <a:ext uri="{FF2B5EF4-FFF2-40B4-BE49-F238E27FC236}">
                <a16:creationId xmlns:a16="http://schemas.microsoft.com/office/drawing/2014/main" id="{BC179C5E-58F3-40DB-B030-A0AA49F8515B}"/>
              </a:ext>
            </a:extLst>
          </p:cNvPr>
          <p:cNvCxnSpPr>
            <a:cxnSpLocks/>
          </p:cNvCxnSpPr>
          <p:nvPr/>
        </p:nvCxnSpPr>
        <p:spPr>
          <a:xfrm flipH="1">
            <a:off x="3420293" y="4399140"/>
            <a:ext cx="922382" cy="12700"/>
          </a:xfrm>
          <a:prstGeom prst="bentConnector5">
            <a:avLst>
              <a:gd name="adj1" fmla="val -33382"/>
              <a:gd name="adj2" fmla="val -3092126"/>
              <a:gd name="adj3" fmla="val 132877"/>
            </a:avLst>
          </a:prstGeom>
          <a:ln w="381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80" name="Rectangle 279">
            <a:extLst>
              <a:ext uri="{FF2B5EF4-FFF2-40B4-BE49-F238E27FC236}">
                <a16:creationId xmlns:a16="http://schemas.microsoft.com/office/drawing/2014/main" id="{B835E59C-E880-4F21-A6B8-E639DE61B43C}"/>
              </a:ext>
            </a:extLst>
          </p:cNvPr>
          <p:cNvSpPr/>
          <p:nvPr/>
        </p:nvSpPr>
        <p:spPr>
          <a:xfrm>
            <a:off x="3406375" y="4779201"/>
            <a:ext cx="922382" cy="3712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LSTM</a:t>
            </a:r>
          </a:p>
        </p:txBody>
      </p:sp>
      <p:cxnSp>
        <p:nvCxnSpPr>
          <p:cNvPr id="281" name="Straight Arrow Connector 280">
            <a:extLst>
              <a:ext uri="{FF2B5EF4-FFF2-40B4-BE49-F238E27FC236}">
                <a16:creationId xmlns:a16="http://schemas.microsoft.com/office/drawing/2014/main" id="{C36D25CE-B8C5-463F-BE5B-CFCCF4CD32F6}"/>
              </a:ext>
            </a:extLst>
          </p:cNvPr>
          <p:cNvCxnSpPr>
            <a:cxnSpLocks/>
          </p:cNvCxnSpPr>
          <p:nvPr/>
        </p:nvCxnSpPr>
        <p:spPr>
          <a:xfrm flipV="1">
            <a:off x="3849556" y="4512138"/>
            <a:ext cx="0" cy="25347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2" name="Connector: Elbow 281">
            <a:extLst>
              <a:ext uri="{FF2B5EF4-FFF2-40B4-BE49-F238E27FC236}">
                <a16:creationId xmlns:a16="http://schemas.microsoft.com/office/drawing/2014/main" id="{D2E08D05-0D7A-4C37-B449-EC338F6EEAEA}"/>
              </a:ext>
            </a:extLst>
          </p:cNvPr>
          <p:cNvCxnSpPr>
            <a:cxnSpLocks/>
          </p:cNvCxnSpPr>
          <p:nvPr/>
        </p:nvCxnSpPr>
        <p:spPr>
          <a:xfrm flipH="1">
            <a:off x="3414230" y="4989666"/>
            <a:ext cx="922382" cy="12700"/>
          </a:xfrm>
          <a:prstGeom prst="bentConnector5">
            <a:avLst>
              <a:gd name="adj1" fmla="val -33382"/>
              <a:gd name="adj2" fmla="val -3092126"/>
              <a:gd name="adj3" fmla="val 132877"/>
            </a:avLst>
          </a:prstGeom>
          <a:ln w="381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283" name="Group 282">
            <a:extLst>
              <a:ext uri="{FF2B5EF4-FFF2-40B4-BE49-F238E27FC236}">
                <a16:creationId xmlns:a16="http://schemas.microsoft.com/office/drawing/2014/main" id="{8C0C37F6-40DF-4C33-BA39-0E6E023F7EA7}"/>
              </a:ext>
            </a:extLst>
          </p:cNvPr>
          <p:cNvGrpSpPr/>
          <p:nvPr/>
        </p:nvGrpSpPr>
        <p:grpSpPr>
          <a:xfrm>
            <a:off x="3344779" y="5172120"/>
            <a:ext cx="692002" cy="708733"/>
            <a:chOff x="5142375" y="4445101"/>
            <a:chExt cx="692002" cy="708733"/>
          </a:xfrm>
        </p:grpSpPr>
        <p:grpSp>
          <p:nvGrpSpPr>
            <p:cNvPr id="284" name="Group 283">
              <a:extLst>
                <a:ext uri="{FF2B5EF4-FFF2-40B4-BE49-F238E27FC236}">
                  <a16:creationId xmlns:a16="http://schemas.microsoft.com/office/drawing/2014/main" id="{290B2C71-250A-43DA-B5E5-ACCD77D735AA}"/>
                </a:ext>
              </a:extLst>
            </p:cNvPr>
            <p:cNvGrpSpPr/>
            <p:nvPr/>
          </p:nvGrpSpPr>
          <p:grpSpPr>
            <a:xfrm>
              <a:off x="5142375" y="4561808"/>
              <a:ext cx="692002" cy="592026"/>
              <a:chOff x="5142375" y="4561808"/>
              <a:chExt cx="692002" cy="592026"/>
            </a:xfrm>
          </p:grpSpPr>
          <p:sp>
            <p:nvSpPr>
              <p:cNvPr id="286" name="Oval 285">
                <a:extLst>
                  <a:ext uri="{FF2B5EF4-FFF2-40B4-BE49-F238E27FC236}">
                    <a16:creationId xmlns:a16="http://schemas.microsoft.com/office/drawing/2014/main" id="{A4CC54F9-8F4B-435A-918F-862B46D8FE19}"/>
                  </a:ext>
                </a:extLst>
              </p:cNvPr>
              <p:cNvSpPr/>
              <p:nvPr/>
            </p:nvSpPr>
            <p:spPr>
              <a:xfrm>
                <a:off x="5142375" y="4689872"/>
                <a:ext cx="538186" cy="463962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7" name="TextBox 286">
                <a:extLst>
                  <a:ext uri="{FF2B5EF4-FFF2-40B4-BE49-F238E27FC236}">
                    <a16:creationId xmlns:a16="http://schemas.microsoft.com/office/drawing/2014/main" id="{34F13BB3-0766-49BC-BEAD-7665158FBFCF}"/>
                  </a:ext>
                </a:extLst>
              </p:cNvPr>
              <p:cNvSpPr txBox="1"/>
              <p:nvPr/>
            </p:nvSpPr>
            <p:spPr>
              <a:xfrm>
                <a:off x="5179972" y="4561808"/>
                <a:ext cx="6544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latin typeface="Bahnschrift" panose="020B0502040204020203" pitchFamily="34" charset="0"/>
                    <a:ea typeface="+mj-ea"/>
                    <a:cs typeface="Arial" panose="020B0604020202020204" pitchFamily="34" charset="0"/>
                  </a:rPr>
                  <a:t>x</a:t>
                </a:r>
                <a:r>
                  <a:rPr lang="en-US" sz="2000" baseline="-25000" dirty="0">
                    <a:latin typeface="Ubuntu" panose="020B0504030602030204" pitchFamily="34" charset="0"/>
                  </a:rPr>
                  <a:t>t</a:t>
                </a:r>
                <a:r>
                  <a:rPr lang="en-US" sz="3200" b="1" baseline="-25000" dirty="0"/>
                  <a:t>	</a:t>
                </a:r>
                <a:endParaRPr lang="en-US" sz="3200" b="1" dirty="0"/>
              </a:p>
            </p:txBody>
          </p:sp>
        </p:grpSp>
        <p:cxnSp>
          <p:nvCxnSpPr>
            <p:cNvPr id="285" name="Straight Arrow Connector 284">
              <a:extLst>
                <a:ext uri="{FF2B5EF4-FFF2-40B4-BE49-F238E27FC236}">
                  <a16:creationId xmlns:a16="http://schemas.microsoft.com/office/drawing/2014/main" id="{4FF5CA8C-2427-4E9E-99F0-CB06394E9F2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69185" y="4445101"/>
              <a:ext cx="2776" cy="25144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8" name="Group 287">
            <a:extLst>
              <a:ext uri="{FF2B5EF4-FFF2-40B4-BE49-F238E27FC236}">
                <a16:creationId xmlns:a16="http://schemas.microsoft.com/office/drawing/2014/main" id="{6BE5B8BD-4727-4C06-8BE8-58E5EBD9775F}"/>
              </a:ext>
            </a:extLst>
          </p:cNvPr>
          <p:cNvGrpSpPr/>
          <p:nvPr/>
        </p:nvGrpSpPr>
        <p:grpSpPr>
          <a:xfrm>
            <a:off x="3885658" y="5172120"/>
            <a:ext cx="805693" cy="723133"/>
            <a:chOff x="5081920" y="4445101"/>
            <a:chExt cx="805693" cy="723133"/>
          </a:xfrm>
        </p:grpSpPr>
        <p:grpSp>
          <p:nvGrpSpPr>
            <p:cNvPr id="289" name="Group 288">
              <a:extLst>
                <a:ext uri="{FF2B5EF4-FFF2-40B4-BE49-F238E27FC236}">
                  <a16:creationId xmlns:a16="http://schemas.microsoft.com/office/drawing/2014/main" id="{0411A8C7-7C28-46B5-A4B4-016B3C68E192}"/>
                </a:ext>
              </a:extLst>
            </p:cNvPr>
            <p:cNvGrpSpPr/>
            <p:nvPr/>
          </p:nvGrpSpPr>
          <p:grpSpPr>
            <a:xfrm>
              <a:off x="5081920" y="4583459"/>
              <a:ext cx="805693" cy="584775"/>
              <a:chOff x="5081920" y="4583459"/>
              <a:chExt cx="805693" cy="584775"/>
            </a:xfrm>
          </p:grpSpPr>
          <p:sp>
            <p:nvSpPr>
              <p:cNvPr id="291" name="Oval 290">
                <a:extLst>
                  <a:ext uri="{FF2B5EF4-FFF2-40B4-BE49-F238E27FC236}">
                    <a16:creationId xmlns:a16="http://schemas.microsoft.com/office/drawing/2014/main" id="{70A18643-36AF-49F3-94B5-685C025832DB}"/>
                  </a:ext>
                </a:extLst>
              </p:cNvPr>
              <p:cNvSpPr/>
              <p:nvPr/>
            </p:nvSpPr>
            <p:spPr>
              <a:xfrm>
                <a:off x="5142375" y="4689872"/>
                <a:ext cx="538186" cy="463962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2" name="TextBox 291">
                <a:extLst>
                  <a:ext uri="{FF2B5EF4-FFF2-40B4-BE49-F238E27FC236}">
                    <a16:creationId xmlns:a16="http://schemas.microsoft.com/office/drawing/2014/main" id="{32CCCE14-5123-44F1-8187-BBA994CBEEB8}"/>
                  </a:ext>
                </a:extLst>
              </p:cNvPr>
              <p:cNvSpPr txBox="1"/>
              <p:nvPr/>
            </p:nvSpPr>
            <p:spPr>
              <a:xfrm>
                <a:off x="5081920" y="4583459"/>
                <a:ext cx="80569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latin typeface="Bahnschrift" panose="020B0502040204020203" pitchFamily="34" charset="0"/>
                    <a:ea typeface="+mj-ea"/>
                    <a:cs typeface="Arial" panose="020B0604020202020204" pitchFamily="34" charset="0"/>
                  </a:rPr>
                  <a:t>d</a:t>
                </a:r>
                <a:r>
                  <a:rPr lang="en-US" sz="2000" baseline="-25000" dirty="0">
                    <a:latin typeface="Ubuntu" panose="020B0504030602030204" pitchFamily="34" charset="0"/>
                  </a:rPr>
                  <a:t>t-1</a:t>
                </a:r>
                <a:r>
                  <a:rPr lang="en-US" sz="3200" baseline="-25000" dirty="0">
                    <a:latin typeface="Ubuntu" panose="020B0504030602030204" pitchFamily="34" charset="0"/>
                  </a:rPr>
                  <a:t>	</a:t>
                </a:r>
                <a:endParaRPr lang="en-US" sz="3200" dirty="0">
                  <a:latin typeface="Ubuntu" panose="020B0504030602030204" pitchFamily="34" charset="0"/>
                </a:endParaRPr>
              </a:p>
            </p:txBody>
          </p:sp>
        </p:grpSp>
        <p:cxnSp>
          <p:nvCxnSpPr>
            <p:cNvPr id="290" name="Straight Arrow Connector 289">
              <a:extLst>
                <a:ext uri="{FF2B5EF4-FFF2-40B4-BE49-F238E27FC236}">
                  <a16:creationId xmlns:a16="http://schemas.microsoft.com/office/drawing/2014/main" id="{38830ACA-9F15-490E-83E0-A2A6BFFC7E3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69185" y="4445101"/>
              <a:ext cx="2776" cy="25144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98" name="TextBox 397">
            <a:extLst>
              <a:ext uri="{FF2B5EF4-FFF2-40B4-BE49-F238E27FC236}">
                <a16:creationId xmlns:a16="http://schemas.microsoft.com/office/drawing/2014/main" id="{58994403-9E76-4772-A7A7-1FC524CC1754}"/>
              </a:ext>
            </a:extLst>
          </p:cNvPr>
          <p:cNvSpPr txBox="1"/>
          <p:nvPr/>
        </p:nvSpPr>
        <p:spPr>
          <a:xfrm>
            <a:off x="5189120" y="2248064"/>
            <a:ext cx="1634953" cy="64633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Ubuntu" panose="020B0504030602030204" pitchFamily="34" charset="0"/>
              </a:rPr>
              <a:t>Observation Model</a:t>
            </a:r>
          </a:p>
        </p:txBody>
      </p:sp>
      <p:sp>
        <p:nvSpPr>
          <p:cNvPr id="399" name="TextBox 398">
            <a:extLst>
              <a:ext uri="{FF2B5EF4-FFF2-40B4-BE49-F238E27FC236}">
                <a16:creationId xmlns:a16="http://schemas.microsoft.com/office/drawing/2014/main" id="{9F29A63A-6578-4EE9-9BA8-6CD070CA774F}"/>
              </a:ext>
            </a:extLst>
          </p:cNvPr>
          <p:cNvSpPr txBox="1"/>
          <p:nvPr/>
        </p:nvSpPr>
        <p:spPr>
          <a:xfrm>
            <a:off x="5189119" y="4321139"/>
            <a:ext cx="1633873" cy="64633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Ubuntu" panose="020B0504030602030204" pitchFamily="34" charset="0"/>
              </a:rPr>
              <a:t>State-Space</a:t>
            </a:r>
          </a:p>
          <a:p>
            <a:pPr algn="ctr"/>
            <a:r>
              <a:rPr lang="en-US" dirty="0">
                <a:latin typeface="Ubuntu" panose="020B0504030602030204" pitchFamily="34" charset="0"/>
              </a:rPr>
              <a:t>Model</a:t>
            </a:r>
          </a:p>
        </p:txBody>
      </p:sp>
      <p:sp>
        <p:nvSpPr>
          <p:cNvPr id="400" name="TextBox 399">
            <a:extLst>
              <a:ext uri="{FF2B5EF4-FFF2-40B4-BE49-F238E27FC236}">
                <a16:creationId xmlns:a16="http://schemas.microsoft.com/office/drawing/2014/main" id="{92DC565C-06C9-4363-8B5A-0CC147972545}"/>
              </a:ext>
            </a:extLst>
          </p:cNvPr>
          <p:cNvSpPr txBox="1"/>
          <p:nvPr/>
        </p:nvSpPr>
        <p:spPr>
          <a:xfrm>
            <a:off x="3805921" y="5858699"/>
            <a:ext cx="1210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Ubuntu" panose="020B0504030602030204" pitchFamily="34" charset="0"/>
              </a:rPr>
              <a:t>Observed</a:t>
            </a:r>
            <a:r>
              <a:rPr lang="en-US" dirty="0">
                <a:latin typeface="Ubuntu" panose="020B0504030602030204" pitchFamily="34" charset="0"/>
              </a:rPr>
              <a:t> delays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C1909F85-C066-46F3-9997-02A8D00FE410}"/>
              </a:ext>
            </a:extLst>
          </p:cNvPr>
          <p:cNvSpPr txBox="1"/>
          <p:nvPr/>
        </p:nvSpPr>
        <p:spPr>
          <a:xfrm>
            <a:off x="2706282" y="5858699"/>
            <a:ext cx="1126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Ubuntu" panose="020B0504030602030204" pitchFamily="34" charset="0"/>
              </a:rPr>
              <a:t>Sending</a:t>
            </a:r>
          </a:p>
          <a:p>
            <a:pPr algn="ctr"/>
            <a:r>
              <a:rPr lang="en-US" dirty="0">
                <a:latin typeface="Ubuntu" panose="020B0504030602030204" pitchFamily="34" charset="0"/>
              </a:rPr>
              <a:t>rates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5EDEBA-CD2E-4B95-8601-2B19C4C71C44}"/>
              </a:ext>
            </a:extLst>
          </p:cNvPr>
          <p:cNvSpPr txBox="1"/>
          <p:nvPr/>
        </p:nvSpPr>
        <p:spPr>
          <a:xfrm>
            <a:off x="909136" y="3326292"/>
            <a:ext cx="1516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Ubuntu" panose="020B0504030602030204" pitchFamily="34" charset="0"/>
              </a:rPr>
              <a:t>Training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E98C41B-B569-4156-9058-A17D1B3D10E3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603006-4B0A-4B05-967C-129D60DC7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17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349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27037-95F3-4734-AE87-F356B251B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Generalization example: Packet Reordering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97E629-E9C0-4671-9832-25FC7E04C6B9}"/>
              </a:ext>
            </a:extLst>
          </p:cNvPr>
          <p:cNvSpPr txBox="1"/>
          <p:nvPr/>
        </p:nvSpPr>
        <p:spPr>
          <a:xfrm>
            <a:off x="216245" y="5833158"/>
            <a:ext cx="11913839" cy="5232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2400" b="0">
                <a:solidFill>
                  <a:schemeClr val="bg1"/>
                </a:solidFill>
                <a:latin typeface="Ubuntu" panose="020B050403060203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Moderate match with ground truth despite iBoxML being unaware of reordering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FA4902-A35D-460A-9B4B-673B0803C57D}"/>
              </a:ext>
            </a:extLst>
          </p:cNvPr>
          <p:cNvSpPr txBox="1"/>
          <p:nvPr/>
        </p:nvSpPr>
        <p:spPr>
          <a:xfrm>
            <a:off x="-184522" y="1601748"/>
            <a:ext cx="12082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Ubuntu" panose="020B0504030602030204" pitchFamily="34" charset="0"/>
                <a:ea typeface="+mj-ea"/>
                <a:cs typeface="+mj-cs"/>
              </a:rPr>
              <a:t>Distribution of reordering rate over 1-sec intervals</a:t>
            </a:r>
          </a:p>
        </p:txBody>
      </p:sp>
      <p:pic>
        <p:nvPicPr>
          <p:cNvPr id="12" name="Picture 1">
            <a:extLst>
              <a:ext uri="{FF2B5EF4-FFF2-40B4-BE49-F238E27FC236}">
                <a16:creationId xmlns:a16="http://schemas.microsoft.com/office/drawing/2014/main" id="{288F8F22-E2D4-4DB9-AA88-885E7965B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219" y="2263174"/>
            <a:ext cx="6798589" cy="347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E00C286-510A-43F4-BA14-92EC29D549CC}"/>
              </a:ext>
            </a:extLst>
          </p:cNvPr>
          <p:cNvCxnSpPr/>
          <p:nvPr/>
        </p:nvCxnSpPr>
        <p:spPr>
          <a:xfrm flipV="1">
            <a:off x="4056743" y="2402114"/>
            <a:ext cx="0" cy="2481943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3ADBC7D-B24B-4C73-8417-191F16D2FFD4}"/>
              </a:ext>
            </a:extLst>
          </p:cNvPr>
          <p:cNvCxnSpPr>
            <a:cxnSpLocks/>
          </p:cNvCxnSpPr>
          <p:nvPr/>
        </p:nvCxnSpPr>
        <p:spPr>
          <a:xfrm>
            <a:off x="2271485" y="2714171"/>
            <a:ext cx="1698172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D558816-3A65-4D65-B4C2-8765096A257F}"/>
              </a:ext>
            </a:extLst>
          </p:cNvPr>
          <p:cNvSpPr txBox="1"/>
          <p:nvPr/>
        </p:nvSpPr>
        <p:spPr>
          <a:xfrm>
            <a:off x="936172" y="2470514"/>
            <a:ext cx="13310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Ubuntu" panose="020B0504030602030204" pitchFamily="34" charset="0"/>
                <a:ea typeface="+mj-ea"/>
                <a:cs typeface="+mj-cs"/>
              </a:rPr>
              <a:t>iBoxNet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77F0AC2C-E5E1-48CA-82B8-F9EDC0FA3D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CB0C8B95-53FB-494A-B9AF-5F5FFC198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18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24B710-B934-4426-9075-B055B280CF08}"/>
              </a:ext>
            </a:extLst>
          </p:cNvPr>
          <p:cNvSpPr txBox="1"/>
          <p:nvPr/>
        </p:nvSpPr>
        <p:spPr>
          <a:xfrm>
            <a:off x="5948132" y="3075057"/>
            <a:ext cx="2796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1C5C4"/>
                </a:solidFill>
                <a:latin typeface="Ubuntu" panose="020B0504030602030204" pitchFamily="34" charset="0"/>
              </a:rPr>
              <a:t>iBoxML captures reordering implicitly</a:t>
            </a:r>
          </a:p>
        </p:txBody>
      </p:sp>
    </p:spTree>
    <p:extLst>
      <p:ext uri="{BB962C8B-B14F-4D97-AF65-F5344CB8AC3E}">
        <p14:creationId xmlns:p14="http://schemas.microsoft.com/office/powerpoint/2010/main" val="2747080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FF6F4-E40C-4E41-AE8C-66043A7B2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iBoxML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7AACB-12E8-4037-AC51-AB5CA0747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Ubuntu" panose="020B0504030602030204" pitchFamily="34" charset="0"/>
                <a:ea typeface="+mj-ea"/>
                <a:cs typeface="+mj-cs"/>
              </a:rPr>
              <a:t>Lack of speed</a:t>
            </a:r>
          </a:p>
          <a:p>
            <a:pPr lvl="1">
              <a:lnSpc>
                <a:spcPct val="100000"/>
              </a:lnSpc>
            </a:pPr>
            <a:r>
              <a:rPr lang="en-US" sz="2200" dirty="0">
                <a:latin typeface="Ubuntu Light" panose="020B0304030602030204" pitchFamily="34" charset="0"/>
                <a:ea typeface="+mj-ea"/>
                <a:cs typeface="+mj-cs"/>
              </a:rPr>
              <a:t>E.g., 2.2 ms per prediction on Nvidia V100 (5.5 Mbps with 1500-byte packets)</a:t>
            </a:r>
          </a:p>
          <a:p>
            <a:pPr lvl="1">
              <a:lnSpc>
                <a:spcPct val="100000"/>
              </a:lnSpc>
            </a:pPr>
            <a:r>
              <a:rPr lang="en-US" sz="2200" dirty="0">
                <a:latin typeface="Ubuntu Light" panose="020B0304030602030204" pitchFamily="34" charset="0"/>
                <a:ea typeface="+mj-ea"/>
                <a:cs typeface="+mj-cs"/>
              </a:rPr>
              <a:t>But need µs prediction time to support gigabit speeds</a:t>
            </a:r>
          </a:p>
          <a:p>
            <a:r>
              <a:rPr lang="en-US" sz="2400" dirty="0">
                <a:latin typeface="Ubuntu" panose="020B0504030602030204" pitchFamily="34" charset="0"/>
                <a:ea typeface="+mj-ea"/>
                <a:cs typeface="+mj-cs"/>
              </a:rPr>
              <a:t>Error propagation</a:t>
            </a:r>
          </a:p>
          <a:p>
            <a:pPr lvl="1"/>
            <a:r>
              <a:rPr lang="en-US" sz="2200" dirty="0">
                <a:latin typeface="Ubuntu Light" panose="020B0304030602030204" pitchFamily="34" charset="0"/>
                <a:ea typeface="+mj-ea"/>
                <a:cs typeface="+mj-cs"/>
              </a:rPr>
              <a:t>Prediction errors can compound over time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  <a:ea typeface="+mj-ea"/>
                <a:cs typeface="+mj-cs"/>
              </a:rPr>
              <a:t>Control loop bias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71E6B9AC-DD54-4D91-A9E1-23EBDB9B05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69357D7-1487-4403-AB10-2723DC42E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19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9242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7E897-3B52-4F2C-BE50-A56C2CE87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State of Network Simulation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116D0-54DB-48A1-B610-5FCDE5D13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>
                <a:latin typeface="Ubuntu" panose="020B0504030602030204" pitchFamily="34" charset="0"/>
              </a:rPr>
              <a:t>Packet-level simulation mechanism </a:t>
            </a:r>
            <a:r>
              <a:rPr lang="en-US" sz="2000" dirty="0">
                <a:latin typeface="Ubuntu" panose="020B0504030602030204" pitchFamily="34" charset="0"/>
                <a:sym typeface="Wingdings" panose="05000000000000000000" pitchFamily="2" charset="2"/>
              </a:rPr>
              <a:t> </a:t>
            </a:r>
            <a:r>
              <a:rPr lang="en-US" sz="2000" i="1" dirty="0">
                <a:latin typeface="Ubuntu" panose="020B0504030602030204" pitchFamily="34" charset="0"/>
              </a:rPr>
              <a:t>string together network of simulated components</a:t>
            </a:r>
          </a:p>
          <a:p>
            <a:pPr lvl="1"/>
            <a:r>
              <a:rPr lang="en-US" sz="2000" dirty="0">
                <a:latin typeface="Ubuntu Light" panose="020B0304030602030204" pitchFamily="34" charset="0"/>
              </a:rPr>
              <a:t>E.g., ns-2/ns-3 (Berkeley, USC, UW), NetEm, OPNET, QualNet</a:t>
            </a:r>
          </a:p>
          <a:p>
            <a:pPr lvl="1"/>
            <a:r>
              <a:rPr lang="en-US" sz="2000" dirty="0">
                <a:solidFill>
                  <a:srgbClr val="059554"/>
                </a:solidFill>
                <a:latin typeface="Ubuntu Light" panose="020B0304030602030204" pitchFamily="34" charset="0"/>
              </a:rPr>
              <a:t>Realistic component-level behaviour … 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  <a:latin typeface="Ubuntu Light" panose="020B0304030602030204" pitchFamily="34" charset="0"/>
              </a:rPr>
              <a:t>… but not informed by actual data (network config, cross-traffic, etc.)  </a:t>
            </a:r>
          </a:p>
          <a:p>
            <a:endParaRPr lang="en-US" sz="800" dirty="0">
              <a:latin typeface="Ubuntu Light" panose="020B0304030602030204" pitchFamily="34" charset="0"/>
            </a:endParaRPr>
          </a:p>
          <a:p>
            <a:r>
              <a:rPr lang="en-US" sz="2000" dirty="0">
                <a:latin typeface="Ubuntu" panose="020B0504030602030204" pitchFamily="34" charset="0"/>
              </a:rPr>
              <a:t>Trace-driven simulation </a:t>
            </a:r>
            <a:r>
              <a:rPr lang="en-US" sz="2000" dirty="0">
                <a:latin typeface="Ubuntu" panose="020B0504030602030204" pitchFamily="34" charset="0"/>
                <a:sym typeface="Wingdings" panose="05000000000000000000" pitchFamily="2" charset="2"/>
              </a:rPr>
              <a:t></a:t>
            </a:r>
            <a:r>
              <a:rPr lang="en-US" sz="2000" dirty="0">
                <a:latin typeface="Ubuntu" panose="020B0504030602030204" pitchFamily="34" charset="0"/>
              </a:rPr>
              <a:t> </a:t>
            </a:r>
            <a:r>
              <a:rPr lang="en-US" sz="2000" i="1" dirty="0">
                <a:latin typeface="Ubuntu" panose="020B0504030602030204" pitchFamily="34" charset="0"/>
              </a:rPr>
              <a:t>replay real traces</a:t>
            </a:r>
          </a:p>
          <a:p>
            <a:pPr lvl="1"/>
            <a:r>
              <a:rPr lang="en-US" sz="2000" dirty="0">
                <a:latin typeface="Ubuntu Light" panose="020B0304030602030204" pitchFamily="34" charset="0"/>
              </a:rPr>
              <a:t>E.g., Cellsim/Mahimahi (MIT)</a:t>
            </a:r>
          </a:p>
          <a:p>
            <a:pPr lvl="1"/>
            <a:r>
              <a:rPr lang="en-US" sz="2000" dirty="0">
                <a:solidFill>
                  <a:srgbClr val="059554"/>
                </a:solidFill>
                <a:latin typeface="Ubuntu Light" panose="020B0304030602030204" pitchFamily="34" charset="0"/>
              </a:rPr>
              <a:t>Informed by actual data</a:t>
            </a:r>
            <a:r>
              <a:rPr lang="en-US" sz="2000" dirty="0">
                <a:latin typeface="Ubuntu Light" panose="020B0304030602030204" pitchFamily="34" charset="0"/>
              </a:rPr>
              <a:t> </a:t>
            </a:r>
            <a:r>
              <a:rPr lang="en-US" sz="2000" dirty="0">
                <a:solidFill>
                  <a:srgbClr val="059554"/>
                </a:solidFill>
                <a:latin typeface="Ubuntu Light" panose="020B0304030602030204" pitchFamily="34" charset="0"/>
              </a:rPr>
              <a:t>…</a:t>
            </a:r>
            <a:r>
              <a:rPr lang="en-US" sz="2000" dirty="0">
                <a:latin typeface="Ubuntu Light" panose="020B0304030602030204" pitchFamily="34" charset="0"/>
              </a:rPr>
              <a:t> 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  <a:latin typeface="Ubuntu Light" panose="020B0304030602030204" pitchFamily="34" charset="0"/>
              </a:rPr>
              <a:t>… but not a realistic recreation of network behavior as it does not account for behavior of sender under test</a:t>
            </a:r>
          </a:p>
          <a:p>
            <a:endParaRPr lang="en-US" sz="800" dirty="0">
              <a:solidFill>
                <a:srgbClr val="C00000"/>
              </a:solidFill>
              <a:latin typeface="Ubuntu Light" panose="020B0304030602030204" pitchFamily="34" charset="0"/>
            </a:endParaRPr>
          </a:p>
          <a:p>
            <a:r>
              <a:rPr lang="en-US" sz="2000" dirty="0">
                <a:latin typeface="Ubuntu" panose="020B0504030602030204" pitchFamily="34" charset="0"/>
              </a:rPr>
              <a:t>Calibrated emulator/simulators </a:t>
            </a:r>
            <a:r>
              <a:rPr lang="en-US" sz="2000" dirty="0">
                <a:latin typeface="Ubuntu" panose="020B0504030602030204" pitchFamily="34" charset="0"/>
                <a:sym typeface="Wingdings" panose="05000000000000000000" pitchFamily="2" charset="2"/>
              </a:rPr>
              <a:t> </a:t>
            </a:r>
            <a:r>
              <a:rPr lang="en-US" sz="2100" i="1" dirty="0">
                <a:latin typeface="Ubuntu" panose="020B0504030602030204" pitchFamily="34" charset="0"/>
                <a:sym typeface="Wingdings" panose="05000000000000000000" pitchFamily="2" charset="2"/>
              </a:rPr>
              <a:t>learning network parameters</a:t>
            </a:r>
          </a:p>
          <a:p>
            <a:pPr lvl="1"/>
            <a:r>
              <a:rPr lang="en-US" sz="2000" dirty="0">
                <a:latin typeface="Ubuntu Light" panose="020B0304030602030204" pitchFamily="34" charset="0"/>
                <a:sym typeface="Wingdings" panose="05000000000000000000" pitchFamily="2" charset="2"/>
              </a:rPr>
              <a:t>E.g., Pantheon (Stanford)</a:t>
            </a:r>
          </a:p>
          <a:p>
            <a:pPr lvl="1"/>
            <a:r>
              <a:rPr lang="en-US" sz="2000" dirty="0">
                <a:solidFill>
                  <a:srgbClr val="059554"/>
                </a:solidFill>
                <a:latin typeface="Ubuntu Light" panose="020B0304030602030204" pitchFamily="34" charset="0"/>
                <a:sym typeface="Wingdings" panose="05000000000000000000" pitchFamily="2" charset="2"/>
              </a:rPr>
              <a:t>Learn values for network parameters …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  <a:latin typeface="Ubuntu Light" panose="020B0304030602030204" pitchFamily="34" charset="0"/>
                <a:sym typeface="Wingdings" panose="05000000000000000000" pitchFamily="2" charset="2"/>
              </a:rPr>
              <a:t>…</a:t>
            </a:r>
            <a:r>
              <a:rPr lang="en-US" sz="2000" dirty="0">
                <a:latin typeface="Ubuntu Light" panose="020B0304030602030204" pitchFamily="34" charset="0"/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Ubuntu Light" panose="020B0304030602030204" pitchFamily="34" charset="0"/>
                <a:sym typeface="Wingdings" panose="05000000000000000000" pitchFamily="2" charset="2"/>
              </a:rPr>
              <a:t>but cross-traffic modeling and support for behaviors such as reordering are absent</a:t>
            </a:r>
            <a:r>
              <a:rPr lang="en-US" sz="2000" dirty="0">
                <a:latin typeface="Ubuntu Light" panose="020B0304030602030204" pitchFamily="34" charset="0"/>
                <a:sym typeface="Wingdings" panose="05000000000000000000" pitchFamily="2" charset="2"/>
              </a:rPr>
              <a:t> </a:t>
            </a:r>
          </a:p>
          <a:p>
            <a:pPr marL="457200" lvl="1" indent="0">
              <a:buNone/>
            </a:pPr>
            <a:r>
              <a:rPr lang="en-US" sz="2000" dirty="0">
                <a:latin typeface="Ubuntu Light" panose="020B0304030602030204" pitchFamily="34" charset="0"/>
                <a:sym typeface="Wingdings" panose="05000000000000000000" pitchFamily="2" charset="2"/>
              </a:rPr>
              <a:t>(more on this later)</a:t>
            </a: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7E241B18-D3D1-4509-AEDD-4F7DC57EED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8BB87D6-BE2C-4B04-B77A-0C9A4103B5B5}"/>
              </a:ext>
            </a:extLst>
          </p:cNvPr>
          <p:cNvSpPr txBox="1"/>
          <p:nvPr/>
        </p:nvSpPr>
        <p:spPr>
          <a:xfrm>
            <a:off x="4527301" y="6176963"/>
            <a:ext cx="3137397" cy="5232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Ubuntu" panose="020B0504030602030204" pitchFamily="34" charset="0"/>
                <a:ea typeface="+mj-ea"/>
                <a:cs typeface="+mj-cs"/>
              </a:rPr>
              <a:t>Can we do better?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C9CA3A-66BF-40CF-A8C2-663C47A45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2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210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4267954-F1A1-4AC4-9E9A-A8FD53F85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Challenge: Control Loop Bias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numCol="1" rtlCol="0" anchor="t">
            <a:normAutofit/>
          </a:bodyPr>
          <a:lstStyle/>
          <a:p>
            <a:r>
              <a:rPr lang="en-US" sz="2400" dirty="0">
                <a:latin typeface="Ubuntu" panose="020B0504030602030204" pitchFamily="34" charset="0"/>
                <a:ea typeface="+mj-ea"/>
                <a:cs typeface="+mj-cs"/>
              </a:rPr>
              <a:t>Data is plentiful but is “tainted” by control loop governing protocol</a:t>
            </a:r>
          </a:p>
          <a:p>
            <a:r>
              <a:rPr lang="en-US" sz="2400" dirty="0">
                <a:latin typeface="Ubuntu" panose="020B0504030602030204" pitchFamily="34" charset="0"/>
                <a:ea typeface="+mj-ea"/>
                <a:cs typeface="+mj-cs"/>
              </a:rPr>
              <a:t>Example: with TCP, Skype, etc.</a:t>
            </a:r>
          </a:p>
          <a:p>
            <a:pPr lvl="1"/>
            <a:r>
              <a:rPr lang="en-US" sz="2200" dirty="0">
                <a:latin typeface="Ubuntu Light" panose="020B0304030602030204" pitchFamily="34" charset="0"/>
                <a:ea typeface="+mj-ea"/>
                <a:cs typeface="+mj-cs"/>
              </a:rPr>
              <a:t>Control loop: Low Delay (d) </a:t>
            </a:r>
            <a:r>
              <a:rPr lang="en-US" sz="2200" dirty="0">
                <a:latin typeface="Ubuntu Light" panose="020B0304030602030204" pitchFamily="34" charset="0"/>
                <a:ea typeface="+mj-ea"/>
                <a:cs typeface="+mj-cs"/>
                <a:sym typeface="Symbol" pitchFamily="18" charset="2"/>
              </a:rPr>
              <a:t></a:t>
            </a:r>
            <a:r>
              <a:rPr lang="en-US" sz="2200" dirty="0">
                <a:latin typeface="Ubuntu Light" panose="020B0304030602030204" pitchFamily="34" charset="0"/>
                <a:ea typeface="+mj-ea"/>
                <a:cs typeface="+mj-cs"/>
              </a:rPr>
              <a:t> High Sending Rate (x)</a:t>
            </a:r>
          </a:p>
          <a:p>
            <a:pPr lvl="1"/>
            <a:r>
              <a:rPr lang="en-US" sz="2200" dirty="0">
                <a:latin typeface="Ubuntu Light" panose="020B0304030602030204" pitchFamily="34" charset="0"/>
                <a:ea typeface="+mj-ea"/>
                <a:cs typeface="+mj-cs"/>
              </a:rPr>
              <a:t>Data with sustained high rate would correspond to sustained low delay</a:t>
            </a:r>
          </a:p>
          <a:p>
            <a:pPr lvl="1"/>
            <a:r>
              <a:rPr lang="en-US" sz="2200" dirty="0">
                <a:latin typeface="Ubuntu Light" panose="020B0304030602030204" pitchFamily="34" charset="0"/>
                <a:ea typeface="+mj-ea"/>
                <a:cs typeface="+mj-cs"/>
              </a:rPr>
              <a:t>Therefore, ML model could learn: High Sending Rate (x) </a:t>
            </a:r>
            <a:r>
              <a:rPr lang="en-US" sz="2200" dirty="0">
                <a:latin typeface="Ubuntu Light" panose="020B0304030602030204" pitchFamily="34" charset="0"/>
                <a:ea typeface="+mj-ea"/>
                <a:cs typeface="+mj-cs"/>
                <a:sym typeface="Symbol" pitchFamily="18" charset="2"/>
              </a:rPr>
              <a:t></a:t>
            </a:r>
            <a:r>
              <a:rPr lang="en-US" sz="2200" dirty="0">
                <a:latin typeface="Ubuntu Light" panose="020B0304030602030204" pitchFamily="34" charset="0"/>
                <a:ea typeface="+mj-ea"/>
                <a:cs typeface="+mj-cs"/>
              </a:rPr>
              <a:t> Low Delay (d)</a:t>
            </a:r>
          </a:p>
          <a:p>
            <a:pPr marL="0" indent="0">
              <a:buNone/>
            </a:pPr>
            <a:endParaRPr lang="en-US" sz="2800" dirty="0">
              <a:solidFill>
                <a:srgbClr val="26262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765CBA-6BC0-4730-9F8D-FECEA7FAA7EC}"/>
              </a:ext>
            </a:extLst>
          </p:cNvPr>
          <p:cNvSpPr txBox="1"/>
          <p:nvPr/>
        </p:nvSpPr>
        <p:spPr>
          <a:xfrm>
            <a:off x="10464265" y="3200049"/>
            <a:ext cx="364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X</a:t>
            </a: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A1BD5245-EB50-402B-9FA8-A75592D46E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AC877B85-AC2B-41D8-92DF-ED7AE715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20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5" name="Picture 14" descr="A picture containing diagram&#10;&#10;Description automatically generated">
            <a:extLst>
              <a:ext uri="{FF2B5EF4-FFF2-40B4-BE49-F238E27FC236}">
                <a16:creationId xmlns:a16="http://schemas.microsoft.com/office/drawing/2014/main" id="{61C60B2A-7172-448B-9777-290B90D5AD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040" y="3853531"/>
            <a:ext cx="5299899" cy="290672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14F3F4D-AF78-44F5-86F6-62B8B1A0E3D0}"/>
              </a:ext>
            </a:extLst>
          </p:cNvPr>
          <p:cNvSpPr txBox="1"/>
          <p:nvPr/>
        </p:nvSpPr>
        <p:spPr>
          <a:xfrm>
            <a:off x="1164842" y="4599008"/>
            <a:ext cx="3951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Ubuntu" panose="020B0504030602030204" pitchFamily="34" charset="0"/>
                <a:ea typeface="+mj-ea"/>
                <a:cs typeface="+mj-cs"/>
              </a:rPr>
              <a:t>Augment state with network context, specifically cross-traffic</a:t>
            </a:r>
          </a:p>
        </p:txBody>
      </p:sp>
      <p:pic>
        <p:nvPicPr>
          <p:cNvPr id="19" name="Graphic 18" descr="Good Idea">
            <a:extLst>
              <a:ext uri="{FF2B5EF4-FFF2-40B4-BE49-F238E27FC236}">
                <a16:creationId xmlns:a16="http://schemas.microsoft.com/office/drawing/2014/main" id="{5E7FA851-FE73-4D44-AE7B-702AE8CD00A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7602" y="4654331"/>
            <a:ext cx="597240" cy="597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0166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E691-F532-4850-A9F8-32FB9E48B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Autofit/>
          </a:bodyPr>
          <a:lstStyle/>
          <a:p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3.	iBoxNet + ML: Melding Network &amp; ML Models</a:t>
            </a:r>
            <a:br>
              <a:rPr lang="en-US" sz="3000" dirty="0"/>
            </a:br>
            <a:br>
              <a:rPr lang="en-US" sz="3000" dirty="0"/>
            </a:br>
            <a:r>
              <a:rPr lang="en-US" sz="3000" i="1" dirty="0">
                <a:latin typeface="Ubuntu Light" panose="020B0304030602030204" pitchFamily="34" charset="0"/>
              </a:rPr>
              <a:t>Best of both worlds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FBCAC910-EA62-4F4A-9425-82966CCDFC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53C7D-76FF-4E4A-9C33-5C034996F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21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9337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F42D457-FA28-4025-8CAF-DFA7CD78D6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774" y="4052343"/>
            <a:ext cx="4182372" cy="12145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D3F0438-45D8-4E70-B997-FA4B33D7C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iBoxNet + ML: Melding Network &amp; ML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A6BEA-F642-475B-AADD-44037CA98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821" y="1643510"/>
            <a:ext cx="10515600" cy="865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Ubuntu" panose="020B0504030602030204" pitchFamily="34" charset="0"/>
                <a:ea typeface="+mj-ea"/>
                <a:cs typeface="+mj-cs"/>
              </a:rPr>
              <a:t>Use ML to only modulate the operation of iBoxNet</a:t>
            </a:r>
          </a:p>
        </p:txBody>
      </p:sp>
      <p:sp>
        <p:nvSpPr>
          <p:cNvPr id="6" name="Flowchart: Multidocument 5">
            <a:extLst>
              <a:ext uri="{FF2B5EF4-FFF2-40B4-BE49-F238E27FC236}">
                <a16:creationId xmlns:a16="http://schemas.microsoft.com/office/drawing/2014/main" id="{7F5EC823-EAE5-4F11-96C7-E617D2E7421D}"/>
              </a:ext>
            </a:extLst>
          </p:cNvPr>
          <p:cNvSpPr/>
          <p:nvPr/>
        </p:nvSpPr>
        <p:spPr>
          <a:xfrm>
            <a:off x="2831276" y="2807894"/>
            <a:ext cx="1395417" cy="1040524"/>
          </a:xfrm>
          <a:prstGeom prst="flowChartMultidocumen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lowchart: Alternate Process 44">
            <a:extLst>
              <a:ext uri="{FF2B5EF4-FFF2-40B4-BE49-F238E27FC236}">
                <a16:creationId xmlns:a16="http://schemas.microsoft.com/office/drawing/2014/main" id="{CB936689-AC88-4849-8BB6-DE0E2346B635}"/>
              </a:ext>
            </a:extLst>
          </p:cNvPr>
          <p:cNvSpPr/>
          <p:nvPr/>
        </p:nvSpPr>
        <p:spPr>
          <a:xfrm>
            <a:off x="6474378" y="3078240"/>
            <a:ext cx="1613338" cy="1684944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Ubuntu" panose="020B0504030602030204" pitchFamily="34" charset="0"/>
              </a:rPr>
              <a:t>Behaviour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Ubuntu" panose="020B0504030602030204" pitchFamily="34" charset="0"/>
              </a:rPr>
              <a:t>Discovery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4DC3EA2-8FBF-4A42-AFA5-4B0BC209FF1C}"/>
              </a:ext>
            </a:extLst>
          </p:cNvPr>
          <p:cNvCxnSpPr>
            <a:cxnSpLocks/>
          </p:cNvCxnSpPr>
          <p:nvPr/>
        </p:nvCxnSpPr>
        <p:spPr>
          <a:xfrm>
            <a:off x="4615526" y="3328156"/>
            <a:ext cx="155901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091BDDBB-5C84-4EC8-B9A7-C34E7C4EB0E0}"/>
              </a:ext>
            </a:extLst>
          </p:cNvPr>
          <p:cNvCxnSpPr>
            <a:cxnSpLocks/>
          </p:cNvCxnSpPr>
          <p:nvPr/>
        </p:nvCxnSpPr>
        <p:spPr>
          <a:xfrm>
            <a:off x="4615526" y="4618162"/>
            <a:ext cx="155901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9B6A53A7-E602-48B4-898B-CADFCCD375A7}"/>
              </a:ext>
            </a:extLst>
          </p:cNvPr>
          <p:cNvCxnSpPr>
            <a:cxnSpLocks/>
          </p:cNvCxnSpPr>
          <p:nvPr/>
        </p:nvCxnSpPr>
        <p:spPr>
          <a:xfrm>
            <a:off x="8361131" y="3789202"/>
            <a:ext cx="155901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36529AFF-0DBF-4D00-86FB-C29461E5E202}"/>
              </a:ext>
            </a:extLst>
          </p:cNvPr>
          <p:cNvSpPr txBox="1"/>
          <p:nvPr/>
        </p:nvSpPr>
        <p:spPr>
          <a:xfrm>
            <a:off x="8669213" y="3284536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Ubuntu" panose="020B0504030602030204" pitchFamily="34" charset="0"/>
              </a:rPr>
              <a:t>“diff”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6B33B069-B96E-40F4-89EE-C1175796E18B}"/>
              </a:ext>
            </a:extLst>
          </p:cNvPr>
          <p:cNvCxnSpPr>
            <a:cxnSpLocks/>
          </p:cNvCxnSpPr>
          <p:nvPr/>
        </p:nvCxnSpPr>
        <p:spPr>
          <a:xfrm flipH="1">
            <a:off x="3280718" y="5870371"/>
            <a:ext cx="7498080" cy="0"/>
          </a:xfrm>
          <a:prstGeom prst="straightConnector1">
            <a:avLst/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E7FA3CFA-5DE6-44EE-AE56-7FB8ABECC15D}"/>
              </a:ext>
            </a:extLst>
          </p:cNvPr>
          <p:cNvCxnSpPr>
            <a:cxnSpLocks/>
          </p:cNvCxnSpPr>
          <p:nvPr/>
        </p:nvCxnSpPr>
        <p:spPr>
          <a:xfrm rot="5400000">
            <a:off x="10088915" y="5214445"/>
            <a:ext cx="1344168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DBA859B1-193D-4A9F-B7DD-B11FDF31C4ED}"/>
              </a:ext>
            </a:extLst>
          </p:cNvPr>
          <p:cNvSpPr txBox="1"/>
          <p:nvPr/>
        </p:nvSpPr>
        <p:spPr>
          <a:xfrm>
            <a:off x="4233635" y="5345811"/>
            <a:ext cx="4503156" cy="9521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>
                <a:latin typeface="Ubuntu" panose="020B0504030602030204" pitchFamily="34" charset="0"/>
              </a:rPr>
              <a:t>Create “purpose-built” ML models to </a:t>
            </a:r>
          </a:p>
          <a:p>
            <a:pPr algn="ctr">
              <a:lnSpc>
                <a:spcPct val="150000"/>
              </a:lnSpc>
            </a:pPr>
            <a:r>
              <a:rPr lang="en-US" sz="2000" dirty="0">
                <a:latin typeface="Ubuntu" panose="020B0504030602030204" pitchFamily="34" charset="0"/>
              </a:rPr>
              <a:t>incorporate “important” behaviours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0D132F0-11A7-4190-B075-1A4B8DDBB77F}"/>
              </a:ext>
            </a:extLst>
          </p:cNvPr>
          <p:cNvSpPr txBox="1"/>
          <p:nvPr/>
        </p:nvSpPr>
        <p:spPr>
          <a:xfrm>
            <a:off x="167310" y="2800279"/>
            <a:ext cx="31048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Ubuntu" panose="020B0504030602030204" pitchFamily="34" charset="0"/>
              </a:rPr>
              <a:t>Ground Truth Traces</a:t>
            </a:r>
          </a:p>
        </p:txBody>
      </p:sp>
      <p:sp>
        <p:nvSpPr>
          <p:cNvPr id="120" name="Arrow: Curved Down 119">
            <a:extLst>
              <a:ext uri="{FF2B5EF4-FFF2-40B4-BE49-F238E27FC236}">
                <a16:creationId xmlns:a16="http://schemas.microsoft.com/office/drawing/2014/main" id="{54AE5C34-BF22-46AA-A663-F2449D1937BE}"/>
              </a:ext>
            </a:extLst>
          </p:cNvPr>
          <p:cNvSpPr/>
          <p:nvPr/>
        </p:nvSpPr>
        <p:spPr>
          <a:xfrm>
            <a:off x="8414889" y="4084943"/>
            <a:ext cx="1483774" cy="424139"/>
          </a:xfrm>
          <a:prstGeom prst="curved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1" name="Arrow: Curved Down 120">
            <a:extLst>
              <a:ext uri="{FF2B5EF4-FFF2-40B4-BE49-F238E27FC236}">
                <a16:creationId xmlns:a16="http://schemas.microsoft.com/office/drawing/2014/main" id="{24721FCC-4E3F-4485-87CE-086BA5061C43}"/>
              </a:ext>
            </a:extLst>
          </p:cNvPr>
          <p:cNvSpPr/>
          <p:nvPr/>
        </p:nvSpPr>
        <p:spPr>
          <a:xfrm flipH="1" flipV="1">
            <a:off x="8407249" y="5079980"/>
            <a:ext cx="1483773" cy="424139"/>
          </a:xfrm>
          <a:prstGeom prst="curved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9E9C9A62-ADBE-4BCD-A80B-E0513EC91A43}"/>
              </a:ext>
            </a:extLst>
          </p:cNvPr>
          <p:cNvSpPr txBox="1"/>
          <p:nvPr/>
        </p:nvSpPr>
        <p:spPr>
          <a:xfrm>
            <a:off x="8460478" y="4234418"/>
            <a:ext cx="13853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1C5C4"/>
                </a:solidFill>
                <a:latin typeface="Ubuntu" panose="020B0504030602030204" pitchFamily="34" charset="0"/>
              </a:rPr>
              <a:t>Cycle of</a:t>
            </a:r>
          </a:p>
          <a:p>
            <a:pPr algn="ctr"/>
            <a:r>
              <a:rPr lang="en-US" sz="2000" dirty="0">
                <a:solidFill>
                  <a:srgbClr val="01C5C4"/>
                </a:solidFill>
                <a:latin typeface="Ubuntu" panose="020B0504030602030204" pitchFamily="34" charset="0"/>
              </a:rPr>
              <a:t>perpetual </a:t>
            </a:r>
          </a:p>
          <a:p>
            <a:pPr algn="ctr"/>
            <a:r>
              <a:rPr lang="en-US" sz="2000" dirty="0">
                <a:solidFill>
                  <a:srgbClr val="01C5C4"/>
                </a:solidFill>
                <a:latin typeface="Ubuntu" panose="020B0504030602030204" pitchFamily="34" charset="0"/>
              </a:rPr>
              <a:t>renewal</a:t>
            </a:r>
          </a:p>
        </p:txBody>
      </p:sp>
      <p:pic>
        <p:nvPicPr>
          <p:cNvPr id="5" name="Graphic 4" descr="Good Idea">
            <a:extLst>
              <a:ext uri="{FF2B5EF4-FFF2-40B4-BE49-F238E27FC236}">
                <a16:creationId xmlns:a16="http://schemas.microsoft.com/office/drawing/2014/main" id="{6D14CE66-BB02-4494-A479-AFD4EFE0F6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2339" y="1537785"/>
            <a:ext cx="597240" cy="597240"/>
          </a:xfrm>
          <a:prstGeom prst="rect">
            <a:avLst/>
          </a:prstGeom>
        </p:spPr>
      </p:pic>
      <p:sp>
        <p:nvSpPr>
          <p:cNvPr id="114" name="TextBox 113">
            <a:extLst>
              <a:ext uri="{FF2B5EF4-FFF2-40B4-BE49-F238E27FC236}">
                <a16:creationId xmlns:a16="http://schemas.microsoft.com/office/drawing/2014/main" id="{906FA089-AAF6-46B9-8F18-EC604F2C8E2E}"/>
              </a:ext>
            </a:extLst>
          </p:cNvPr>
          <p:cNvSpPr txBox="1"/>
          <p:nvPr/>
        </p:nvSpPr>
        <p:spPr>
          <a:xfrm>
            <a:off x="167309" y="3644726"/>
            <a:ext cx="3064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779E4"/>
                </a:solidFill>
                <a:latin typeface="Ubuntu" panose="020B0504030602030204" pitchFamily="34" charset="0"/>
              </a:rPr>
              <a:t>Simulation Traces</a:t>
            </a: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8666D1F2-CBCC-4EEA-B85C-F2807F0298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pic>
        <p:nvPicPr>
          <p:cNvPr id="14" name="Picture 13" descr="A picture containing icon&#10;&#10;Description automatically generated">
            <a:extLst>
              <a:ext uri="{FF2B5EF4-FFF2-40B4-BE49-F238E27FC236}">
                <a16:creationId xmlns:a16="http://schemas.microsoft.com/office/drawing/2014/main" id="{C192CA0C-EDAF-40DF-A524-D6317487AE3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744" y="5506674"/>
            <a:ext cx="1013847" cy="1013847"/>
          </a:xfrm>
          <a:prstGeom prst="rect">
            <a:avLst/>
          </a:prstGeom>
        </p:spPr>
      </p:pic>
      <p:sp>
        <p:nvSpPr>
          <p:cNvPr id="125" name="TextBox 124">
            <a:extLst>
              <a:ext uri="{FF2B5EF4-FFF2-40B4-BE49-F238E27FC236}">
                <a16:creationId xmlns:a16="http://schemas.microsoft.com/office/drawing/2014/main" id="{54C3135D-8316-4B7E-8D1F-E107A2A425ED}"/>
              </a:ext>
            </a:extLst>
          </p:cNvPr>
          <p:cNvSpPr txBox="1"/>
          <p:nvPr/>
        </p:nvSpPr>
        <p:spPr>
          <a:xfrm>
            <a:off x="1969395" y="4724661"/>
            <a:ext cx="434654" cy="782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Ubuntu" panose="020B0504030602030204" pitchFamily="34" charset="0"/>
              </a:rPr>
              <a:t>+</a:t>
            </a:r>
            <a:endParaRPr lang="en-US" sz="3200" dirty="0">
              <a:latin typeface="Ubuntu" panose="020B0504030602030204" pitchFamily="34" charset="0"/>
            </a:endParaRPr>
          </a:p>
        </p:txBody>
      </p:sp>
      <p:pic>
        <p:nvPicPr>
          <p:cNvPr id="17" name="Graphic 16" descr="Brain in head">
            <a:extLst>
              <a:ext uri="{FF2B5EF4-FFF2-40B4-BE49-F238E27FC236}">
                <a16:creationId xmlns:a16="http://schemas.microsoft.com/office/drawing/2014/main" id="{9029B2EE-EA6D-46DD-A61A-0D48237779E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218198" y="3371620"/>
            <a:ext cx="914400" cy="914400"/>
          </a:xfrm>
          <a:prstGeom prst="rect">
            <a:avLst/>
          </a:prstGeom>
        </p:spPr>
      </p:pic>
      <p:sp>
        <p:nvSpPr>
          <p:cNvPr id="127" name="TextBox 126">
            <a:extLst>
              <a:ext uri="{FF2B5EF4-FFF2-40B4-BE49-F238E27FC236}">
                <a16:creationId xmlns:a16="http://schemas.microsoft.com/office/drawing/2014/main" id="{663D1767-E8AF-45FA-90C9-4610604FB035}"/>
              </a:ext>
            </a:extLst>
          </p:cNvPr>
          <p:cNvSpPr txBox="1"/>
          <p:nvPr/>
        </p:nvSpPr>
        <p:spPr>
          <a:xfrm>
            <a:off x="167309" y="5772927"/>
            <a:ext cx="21803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779E4"/>
                </a:solidFill>
                <a:latin typeface="Ubuntu" panose="020B0504030602030204" pitchFamily="34" charset="0"/>
              </a:rPr>
              <a:t>ML models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5368DC34-BCBD-4DFD-9BA3-ACB881042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22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044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5" grpId="0" animBg="1"/>
      <p:bldP spid="115" grpId="0"/>
      <p:bldP spid="118" grpId="0"/>
      <p:bldP spid="119" grpId="0"/>
      <p:bldP spid="120" grpId="0" animBg="1"/>
      <p:bldP spid="121" grpId="0" animBg="1"/>
      <p:bldP spid="122" grpId="0"/>
      <p:bldP spid="114" grpId="0"/>
      <p:bldP spid="125" grpId="0"/>
      <p:bldP spid="12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484FA53-6C5B-44AC-8AA1-6CB0ADECF6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697" y="2510348"/>
            <a:ext cx="5737135" cy="2932885"/>
          </a:xfrm>
        </p:spPr>
      </p:pic>
      <p:pic>
        <p:nvPicPr>
          <p:cNvPr id="7" name="Picture 1">
            <a:extLst>
              <a:ext uri="{FF2B5EF4-FFF2-40B4-BE49-F238E27FC236}">
                <a16:creationId xmlns:a16="http://schemas.microsoft.com/office/drawing/2014/main" id="{75E44FE9-773A-4673-A24B-332EB7BD7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634" y="2510348"/>
            <a:ext cx="5741710" cy="293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5196D7-6CE4-4669-9552-77940BABA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Example: Incorporating Packet Reordering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99EF71-BA74-4F73-987E-E110DDF94255}"/>
              </a:ext>
            </a:extLst>
          </p:cNvPr>
          <p:cNvSpPr txBox="1"/>
          <p:nvPr/>
        </p:nvSpPr>
        <p:spPr>
          <a:xfrm>
            <a:off x="838200" y="5481283"/>
            <a:ext cx="9622614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b="0">
                <a:solidFill>
                  <a:schemeClr val="bg1"/>
                </a:solidFill>
                <a:latin typeface="Ubuntu" panose="020B050403060203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Augmenting iBoxNet with “purpose-built” ML models </a:t>
            </a:r>
            <a:br>
              <a:rPr lang="en-US" dirty="0"/>
            </a:br>
            <a:r>
              <a:rPr lang="en-US" dirty="0"/>
              <a:t>helps recreate realistic reordering behaviour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DC5892-7435-47A4-9BC4-0F03FD3784B5}"/>
              </a:ext>
            </a:extLst>
          </p:cNvPr>
          <p:cNvSpPr txBox="1"/>
          <p:nvPr/>
        </p:nvSpPr>
        <p:spPr>
          <a:xfrm>
            <a:off x="838200" y="1619056"/>
            <a:ext cx="10294257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latin typeface="Ubuntu" panose="020B0504030602030204" pitchFamily="34" charset="0"/>
                <a:ea typeface="+mj-ea"/>
                <a:cs typeface="+mj-cs"/>
              </a:rPr>
              <a:t>Use behavior discovery module (SAX [1]) to identify reordering as an important “diff”</a:t>
            </a:r>
          </a:p>
          <a:p>
            <a:pPr defTabSz="914400"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latin typeface="Ubuntu" panose="020B0504030602030204" pitchFamily="34" charset="0"/>
                <a:ea typeface="+mj-ea"/>
                <a:cs typeface="+mj-cs"/>
              </a:rPr>
              <a:t>Use ML model to predict occurrence of reordering and adjust iBoxNet delays</a:t>
            </a: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F53623B2-6A38-410B-912A-CC7523B9317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196829"/>
            <a:ext cx="1454944" cy="652117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5A178A8-ED91-47AA-9130-BFA2BAF9A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23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0365AD-8F08-42BB-9F0D-B0DA6DB93D29}"/>
              </a:ext>
            </a:extLst>
          </p:cNvPr>
          <p:cNvSpPr txBox="1"/>
          <p:nvPr/>
        </p:nvSpPr>
        <p:spPr>
          <a:xfrm>
            <a:off x="756719" y="6347991"/>
            <a:ext cx="1029425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Ubuntu Light" panose="020B0304030602030204" pitchFamily="34" charset="0"/>
              </a:rPr>
              <a:t>[1]: J. Lin, E. Keogh, S. Lonardi, and B. Chiu. A symbolic representation of time series, with implications for streaming algorithms </a:t>
            </a:r>
          </a:p>
          <a:p>
            <a:r>
              <a:rPr lang="en-US" sz="1400" dirty="0">
                <a:latin typeface="Ubuntu Light" panose="020B0304030602030204" pitchFamily="34" charset="0"/>
              </a:rPr>
              <a:t>In Proceedings of the 8th ACM SIGMOD Workshop on Research Issues in Data Mining and Knowledge Discovery, DMKD ’03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63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024E8-3605-41C2-A6B5-0B57FD4E3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Conclusion and 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CC5FC-9690-497F-B2B7-D8B188120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647640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Ubuntu Light" panose="020B0304030602030204" pitchFamily="34" charset="0"/>
              </a:rPr>
              <a:t>Data-informed network simulation is an interesting research direction </a:t>
            </a:r>
          </a:p>
          <a:p>
            <a:r>
              <a:rPr lang="en-US" sz="2400" dirty="0">
                <a:latin typeface="Ubuntu Light" panose="020B0304030602030204" pitchFamily="34" charset="0"/>
              </a:rPr>
              <a:t>Melding network domain knowledge with ML is key</a:t>
            </a:r>
          </a:p>
          <a:p>
            <a:endParaRPr lang="en-US" sz="1000" dirty="0">
              <a:latin typeface="Ubuntu Light" panose="020B0304030602030204" pitchFamily="34" charset="0"/>
            </a:endParaRPr>
          </a:p>
          <a:p>
            <a:r>
              <a:rPr lang="en-US" sz="2400" dirty="0">
                <a:latin typeface="Ubuntu Light" panose="020B0304030602030204" pitchFamily="34" charset="0"/>
              </a:rPr>
              <a:t>Future Work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buntu Light" panose="020B0304030602030204" pitchFamily="34" charset="0"/>
              </a:rPr>
              <a:t>Reactive </a:t>
            </a:r>
            <a:r>
              <a:rPr lang="en-US" sz="2200" dirty="0">
                <a:solidFill>
                  <a:prstClr val="black"/>
                </a:solidFill>
                <a:latin typeface="Ubuntu Light" panose="020B0304030602030204" pitchFamily="34" charset="0"/>
              </a:rPr>
              <a:t>C</a:t>
            </a:r>
            <a:r>
              <a: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buntu Light" panose="020B0304030602030204" pitchFamily="34" charset="0"/>
              </a:rPr>
              <a:t>ross Traffic model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buntu Light" panose="020B0304030602030204" pitchFamily="34" charset="0"/>
              </a:rPr>
              <a:t>Generalization to more interesting behaviors via behavior discovery loop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buntu Light" panose="020B0304030602030204" pitchFamily="34" charset="0"/>
              </a:rPr>
              <a:t>Enabling large scale A/B tests</a:t>
            </a:r>
            <a:endParaRPr lang="en-US" sz="2200" dirty="0">
              <a:solidFill>
                <a:srgbClr val="0779E4"/>
              </a:solidFill>
              <a:latin typeface="Ubuntu Light" panose="020B0304030602030204" pitchFamily="34" charset="0"/>
            </a:endParaRPr>
          </a:p>
          <a:p>
            <a:endParaRPr lang="en-US" sz="900" dirty="0">
              <a:solidFill>
                <a:srgbClr val="0779E4"/>
              </a:solidFill>
              <a:latin typeface="Ubuntu" panose="020B0504030602030204" pitchFamily="34" charset="0"/>
            </a:endParaRPr>
          </a:p>
          <a:p>
            <a:r>
              <a:rPr lang="en-US" sz="2400" dirty="0">
                <a:solidFill>
                  <a:srgbClr val="0779E4"/>
                </a:solidFill>
                <a:latin typeface="Ubuntu" panose="020B0504030602030204" pitchFamily="34" charset="0"/>
              </a:rPr>
              <a:t>iBoxNet models (derived from Pantheon data for now) are available for public download at </a:t>
            </a:r>
            <a:r>
              <a:rPr lang="en-US" sz="2400" u="sng" dirty="0">
                <a:solidFill>
                  <a:srgbClr val="0779E4"/>
                </a:solidFill>
                <a:latin typeface="Ubuntu" panose="020B0504030602030204" pitchFamily="34" charset="0"/>
                <a:hlinkClick r:id="rId3" action="ppaction://hlinkfile"/>
              </a:rPr>
              <a:t>aka.ms/</a:t>
            </a:r>
            <a:r>
              <a:rPr lang="en-US" sz="2400" u="sng" dirty="0" err="1">
                <a:solidFill>
                  <a:srgbClr val="0779E4"/>
                </a:solidFill>
                <a:latin typeface="Ubuntu" panose="020B0504030602030204" pitchFamily="34" charset="0"/>
                <a:hlinkClick r:id="rId3" action="ppaction://hlinkfile"/>
              </a:rPr>
              <a:t>ibox</a:t>
            </a:r>
            <a:endParaRPr lang="en-US" sz="3200" dirty="0">
              <a:latin typeface="Ubuntu" panose="020B0504030602030204" pitchFamily="34" charset="0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D70A32B5-7250-4316-BE6B-7EBC5A29BE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D5976E-8023-4B41-84A6-E78C28628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24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130E7C-CF92-4BB0-AEB0-C18659D61B96}"/>
              </a:ext>
            </a:extLst>
          </p:cNvPr>
          <p:cNvSpPr txBox="1"/>
          <p:nvPr/>
        </p:nvSpPr>
        <p:spPr>
          <a:xfrm>
            <a:off x="1014743" y="6063959"/>
            <a:ext cx="61201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>
                <a:latin typeface="Ubuntu" panose="020B050403060203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100489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0AC1892F-114A-4854-92ED-A6C5863D31BA}"/>
              </a:ext>
            </a:extLst>
          </p:cNvPr>
          <p:cNvSpPr txBox="1"/>
          <p:nvPr/>
        </p:nvSpPr>
        <p:spPr>
          <a:xfrm>
            <a:off x="8060783" y="4440037"/>
            <a:ext cx="4205035" cy="126188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400" dirty="0">
                <a:latin typeface="Ubuntu" panose="020B0504030602030204" pitchFamily="34" charset="0"/>
              </a:rPr>
              <a:t> </a:t>
            </a:r>
            <a:r>
              <a:rPr lang="en-US" sz="2400" b="1" dirty="0">
                <a:latin typeface="Ubuntu" panose="020B0504030602030204" pitchFamily="34" charset="0"/>
              </a:rPr>
              <a:t>Predicted output</a:t>
            </a:r>
            <a:r>
              <a:rPr lang="en-US" sz="2400" dirty="0">
                <a:latin typeface="Ubuntu" panose="020B0504030602030204" pitchFamily="34" charset="0"/>
              </a:rPr>
              <a:t> </a:t>
            </a:r>
            <a:br>
              <a:rPr lang="en-US" sz="2400" dirty="0">
                <a:latin typeface="Ubuntu" panose="020B0504030602030204" pitchFamily="34" charset="0"/>
              </a:rPr>
            </a:br>
            <a:r>
              <a:rPr lang="en-US" sz="2400" dirty="0">
                <a:latin typeface="Ubuntu Light" panose="020B0304030602030204" pitchFamily="34" charset="0"/>
              </a:rPr>
              <a:t>packet time series at R</a:t>
            </a:r>
            <a:br>
              <a:rPr lang="en-US" sz="2400" dirty="0">
                <a:latin typeface="Ubuntu Light" panose="020B0304030602030204" pitchFamily="34" charset="0"/>
              </a:rPr>
            </a:br>
            <a:r>
              <a:rPr lang="en-US" sz="2800" dirty="0">
                <a:latin typeface="Bahnschrift" panose="020B0502040204020203" pitchFamily="34" charset="0"/>
              </a:rPr>
              <a:t>(</a:t>
            </a:r>
            <a:r>
              <a:rPr lang="en-US" sz="2800" dirty="0">
                <a:latin typeface="Bahnschrift" panose="020B0502040204020203" pitchFamily="34" charset="0"/>
                <a:cs typeface="Arial" panose="020B0604020202020204" pitchFamily="34" charset="0"/>
              </a:rPr>
              <a:t>ô</a:t>
            </a:r>
            <a:r>
              <a:rPr lang="en-US" sz="2800" baseline="-25000" dirty="0">
                <a:latin typeface="Bahnschrift" panose="020B0502040204020203" pitchFamily="34" charset="0"/>
              </a:rPr>
              <a:t>1</a:t>
            </a:r>
            <a:r>
              <a:rPr lang="en-US" sz="2800" dirty="0">
                <a:latin typeface="Bahnschrift" panose="020B0502040204020203" pitchFamily="34" charset="0"/>
              </a:rPr>
              <a:t>,</a:t>
            </a:r>
            <a:r>
              <a:rPr lang="en-US" sz="2800" dirty="0">
                <a:latin typeface="Bahnschrift" panose="020B0502040204020203" pitchFamily="34" charset="0"/>
                <a:cs typeface="Arial" panose="020B0604020202020204" pitchFamily="34" charset="0"/>
              </a:rPr>
              <a:t>o</a:t>
            </a:r>
            <a:r>
              <a:rPr lang="en-US" sz="2800" dirty="0">
                <a:latin typeface="Bahnschrift" panose="020B0502040204020203" pitchFamily="34" charset="0"/>
              </a:rPr>
              <a:t>̂</a:t>
            </a:r>
            <a:r>
              <a:rPr lang="en-US" sz="2800" baseline="-25000" dirty="0">
                <a:latin typeface="Bahnschrift" panose="020B0502040204020203" pitchFamily="34" charset="0"/>
              </a:rPr>
              <a:t>2</a:t>
            </a:r>
            <a:r>
              <a:rPr lang="en-US" sz="2800" dirty="0">
                <a:latin typeface="Bahnschrift" panose="020B0502040204020203" pitchFamily="34" charset="0"/>
              </a:rPr>
              <a:t>,</a:t>
            </a:r>
            <a:r>
              <a:rPr lang="en-US" sz="2800" dirty="0">
                <a:latin typeface="Bahnschrift" panose="020B0502040204020203" pitchFamily="34" charset="0"/>
                <a:cs typeface="Arial" panose="020B0604020202020204" pitchFamily="34" charset="0"/>
              </a:rPr>
              <a:t>o</a:t>
            </a:r>
            <a:r>
              <a:rPr lang="en-US" sz="2800" dirty="0">
                <a:latin typeface="Bahnschrift" panose="020B0502040204020203" pitchFamily="34" charset="0"/>
              </a:rPr>
              <a:t>̂</a:t>
            </a:r>
            <a:r>
              <a:rPr lang="en-US" sz="2800" baseline="-25000" dirty="0">
                <a:latin typeface="Bahnschrift" panose="020B0502040204020203" pitchFamily="34" charset="0"/>
              </a:rPr>
              <a:t>3</a:t>
            </a:r>
            <a:r>
              <a:rPr lang="en-US" sz="2800" dirty="0">
                <a:latin typeface="Bahnschrift" panose="020B0502040204020203" pitchFamily="34" charset="0"/>
              </a:rPr>
              <a:t>,…)</a:t>
            </a:r>
            <a:endParaRPr lang="en-US" sz="2800" dirty="0">
              <a:latin typeface="Bahnschrift" panose="020B0502040204020203" pitchFamily="34" charset="0"/>
              <a:cs typeface="Calibri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BF8409E-E063-4698-8C46-C605A3D4127F}"/>
              </a:ext>
            </a:extLst>
          </p:cNvPr>
          <p:cNvSpPr/>
          <p:nvPr/>
        </p:nvSpPr>
        <p:spPr>
          <a:xfrm>
            <a:off x="-316349" y="4265337"/>
            <a:ext cx="4697400" cy="89255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en-US" sz="2400" dirty="0">
                <a:latin typeface="Ubuntu Light" panose="020B0304030602030204" pitchFamily="34" charset="0"/>
              </a:rPr>
              <a:t>packet time series at S </a:t>
            </a:r>
            <a:endParaRPr lang="en-US" sz="2400" dirty="0">
              <a:latin typeface="Ubuntu Light" panose="020B0304030602030204" pitchFamily="34" charset="0"/>
              <a:cs typeface="Calibri"/>
            </a:endParaRPr>
          </a:p>
          <a:p>
            <a:pPr algn="ctr"/>
            <a:r>
              <a:rPr lang="en-US" sz="2800" dirty="0">
                <a:latin typeface="Bahnschrift" panose="020B0502040204020203" pitchFamily="34" charset="0"/>
              </a:rPr>
              <a:t>(i</a:t>
            </a:r>
            <a:r>
              <a:rPr lang="en-US" sz="2800" baseline="-25000" dirty="0">
                <a:latin typeface="Bahnschrift" panose="020B0502040204020203" pitchFamily="34" charset="0"/>
              </a:rPr>
              <a:t>1</a:t>
            </a:r>
            <a:r>
              <a:rPr lang="en-US" sz="2800" dirty="0">
                <a:latin typeface="Bahnschrift" panose="020B0502040204020203" pitchFamily="34" charset="0"/>
              </a:rPr>
              <a:t> = (t</a:t>
            </a:r>
            <a:r>
              <a:rPr lang="en-US" sz="2800" baseline="-25000" dirty="0">
                <a:latin typeface="Bahnschrift" panose="020B0502040204020203" pitchFamily="34" charset="0"/>
              </a:rPr>
              <a:t>1</a:t>
            </a:r>
            <a:r>
              <a:rPr lang="en-US" sz="2800" dirty="0">
                <a:latin typeface="Bahnschrift" panose="020B0502040204020203" pitchFamily="34" charset="0"/>
              </a:rPr>
              <a:t>, s</a:t>
            </a:r>
            <a:r>
              <a:rPr lang="en-US" sz="2800" baseline="-25000" dirty="0">
                <a:latin typeface="Bahnschrift" panose="020B0502040204020203" pitchFamily="34" charset="0"/>
              </a:rPr>
              <a:t>1</a:t>
            </a:r>
            <a:r>
              <a:rPr lang="en-US" sz="2800" dirty="0">
                <a:latin typeface="Bahnschrift" panose="020B0502040204020203" pitchFamily="34" charset="0"/>
              </a:rPr>
              <a:t>), i</a:t>
            </a:r>
            <a:r>
              <a:rPr lang="en-US" sz="2800" baseline="-25000" dirty="0">
                <a:latin typeface="Bahnschrift" panose="020B0502040204020203" pitchFamily="34" charset="0"/>
              </a:rPr>
              <a:t>2</a:t>
            </a:r>
            <a:r>
              <a:rPr lang="en-US" sz="2800" dirty="0">
                <a:latin typeface="Bahnschrift" panose="020B0502040204020203" pitchFamily="34" charset="0"/>
              </a:rPr>
              <a:t>, i</a:t>
            </a:r>
            <a:r>
              <a:rPr lang="en-US" sz="2800" baseline="-25000" dirty="0">
                <a:latin typeface="Bahnschrift" panose="020B0502040204020203" pitchFamily="34" charset="0"/>
              </a:rPr>
              <a:t>3</a:t>
            </a:r>
            <a:r>
              <a:rPr lang="en-US" sz="2800" dirty="0">
                <a:latin typeface="Bahnschrift" panose="020B0502040204020203" pitchFamily="34" charset="0"/>
              </a:rPr>
              <a:t>, …)</a:t>
            </a:r>
            <a:endParaRPr lang="en-US" sz="2800" dirty="0">
              <a:latin typeface="Bahnschrift" panose="020B0502040204020203" pitchFamily="34" charset="0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AD829-3114-4C44-838D-AEE816D86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3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B6A5C3-CE17-41F8-88B8-B10752A640EE}"/>
              </a:ext>
            </a:extLst>
          </p:cNvPr>
          <p:cNvSpPr/>
          <p:nvPr/>
        </p:nvSpPr>
        <p:spPr>
          <a:xfrm>
            <a:off x="73735" y="3494045"/>
            <a:ext cx="5796111" cy="2862302"/>
          </a:xfrm>
          <a:prstGeom prst="rect">
            <a:avLst/>
          </a:prstGeom>
          <a:noFill/>
          <a:ln w="2857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27EA85-6C60-411F-AFD7-4A4924698463}"/>
              </a:ext>
            </a:extLst>
          </p:cNvPr>
          <p:cNvSpPr/>
          <p:nvPr/>
        </p:nvSpPr>
        <p:spPr>
          <a:xfrm>
            <a:off x="3895671" y="4282572"/>
            <a:ext cx="1828800" cy="18288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084973-F2BC-4445-B922-345D8DB72496}"/>
              </a:ext>
            </a:extLst>
          </p:cNvPr>
          <p:cNvSpPr txBox="1"/>
          <p:nvPr/>
        </p:nvSpPr>
        <p:spPr>
          <a:xfrm flipH="1">
            <a:off x="3895671" y="4538255"/>
            <a:ext cx="1785647" cy="1384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Ubuntu" panose="020B0504030602030204" pitchFamily="34" charset="0"/>
                <a:cs typeface="Calibri"/>
              </a:rPr>
              <a:t>Network Model Training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DF45A74-266E-4F8A-8809-B8304E41C511}"/>
              </a:ext>
            </a:extLst>
          </p:cNvPr>
          <p:cNvCxnSpPr>
            <a:cxnSpLocks/>
          </p:cNvCxnSpPr>
          <p:nvPr/>
        </p:nvCxnSpPr>
        <p:spPr>
          <a:xfrm>
            <a:off x="246391" y="4723229"/>
            <a:ext cx="3520013" cy="9071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98E3784-EE65-4713-A79D-61C0429ED848}"/>
              </a:ext>
            </a:extLst>
          </p:cNvPr>
          <p:cNvSpPr txBox="1"/>
          <p:nvPr/>
        </p:nvSpPr>
        <p:spPr>
          <a:xfrm>
            <a:off x="-448903" y="5378475"/>
            <a:ext cx="4743554" cy="8925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400" dirty="0">
                <a:latin typeface="Ubuntu Light" panose="020B0304030602030204" pitchFamily="34" charset="0"/>
              </a:rPr>
              <a:t>packet time series at R</a:t>
            </a:r>
            <a:endParaRPr lang="en-US" sz="2400" dirty="0">
              <a:latin typeface="Ubuntu Light" panose="020B0304030602030204" pitchFamily="34" charset="0"/>
              <a:cs typeface="Calibri"/>
            </a:endParaRPr>
          </a:p>
          <a:p>
            <a:pPr algn="ctr"/>
            <a:r>
              <a:rPr lang="en-US" sz="2800" dirty="0">
                <a:latin typeface="Bahnschrift" panose="020B0502040204020203" pitchFamily="34" charset="0"/>
              </a:rPr>
              <a:t>(o</a:t>
            </a:r>
            <a:r>
              <a:rPr lang="en-US" sz="2800" baseline="-25000" dirty="0">
                <a:latin typeface="Bahnschrift" panose="020B0502040204020203" pitchFamily="34" charset="0"/>
              </a:rPr>
              <a:t>1</a:t>
            </a:r>
            <a:r>
              <a:rPr lang="en-US" sz="2800" dirty="0">
                <a:latin typeface="Bahnschrift" panose="020B0502040204020203" pitchFamily="34" charset="0"/>
              </a:rPr>
              <a:t>,o</a:t>
            </a:r>
            <a:r>
              <a:rPr lang="en-US" sz="2800" baseline="-25000" dirty="0">
                <a:latin typeface="Bahnschrift" panose="020B0502040204020203" pitchFamily="34" charset="0"/>
              </a:rPr>
              <a:t>2</a:t>
            </a:r>
            <a:r>
              <a:rPr lang="en-US" sz="2800" dirty="0">
                <a:latin typeface="Bahnschrift" panose="020B0502040204020203" pitchFamily="34" charset="0"/>
              </a:rPr>
              <a:t>,o</a:t>
            </a:r>
            <a:r>
              <a:rPr lang="en-US" sz="2800" baseline="-25000" dirty="0">
                <a:latin typeface="Bahnschrift" panose="020B0502040204020203" pitchFamily="34" charset="0"/>
              </a:rPr>
              <a:t>3</a:t>
            </a:r>
            <a:r>
              <a:rPr lang="en-US" sz="2800" dirty="0">
                <a:latin typeface="Bahnschrift" panose="020B0502040204020203" pitchFamily="34" charset="0"/>
              </a:rPr>
              <a:t>,…)</a:t>
            </a:r>
            <a:endParaRPr lang="en-US" sz="2800" dirty="0">
              <a:latin typeface="Bahnschrift" panose="020B0502040204020203" pitchFamily="34" charset="0"/>
              <a:cs typeface="Calibri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AE56480-113F-4A12-84F5-4671A7F7FA24}"/>
              </a:ext>
            </a:extLst>
          </p:cNvPr>
          <p:cNvCxnSpPr>
            <a:cxnSpLocks/>
          </p:cNvCxnSpPr>
          <p:nvPr/>
        </p:nvCxnSpPr>
        <p:spPr>
          <a:xfrm>
            <a:off x="247376" y="5870711"/>
            <a:ext cx="3474654" cy="0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A4FB801-0F7A-463F-9D26-1FDFC839EBF2}"/>
              </a:ext>
            </a:extLst>
          </p:cNvPr>
          <p:cNvCxnSpPr>
            <a:cxnSpLocks/>
          </p:cNvCxnSpPr>
          <p:nvPr/>
        </p:nvCxnSpPr>
        <p:spPr>
          <a:xfrm>
            <a:off x="7684027" y="3196839"/>
            <a:ext cx="0" cy="995100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B2C217C-7737-49ED-A73C-526F8C445E0C}"/>
              </a:ext>
            </a:extLst>
          </p:cNvPr>
          <p:cNvSpPr txBox="1"/>
          <p:nvPr/>
        </p:nvSpPr>
        <p:spPr>
          <a:xfrm>
            <a:off x="6145680" y="1974667"/>
            <a:ext cx="5382141" cy="126188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400" b="1" dirty="0">
                <a:latin typeface="Ubuntu" panose="020B0504030602030204" pitchFamily="34" charset="0"/>
              </a:rPr>
              <a:t>New</a:t>
            </a:r>
            <a:r>
              <a:rPr lang="en-US" sz="2400" dirty="0">
                <a:latin typeface="Ubuntu" panose="020B0504030602030204" pitchFamily="34" charset="0"/>
              </a:rPr>
              <a:t> </a:t>
            </a:r>
            <a:r>
              <a:rPr lang="en-US" sz="2400" b="1" dirty="0">
                <a:latin typeface="Ubuntu" panose="020B0504030602030204" pitchFamily="34" charset="0"/>
              </a:rPr>
              <a:t>Input</a:t>
            </a:r>
            <a:br>
              <a:rPr lang="en-US" sz="2400" dirty="0">
                <a:latin typeface="Ubuntu" panose="020B0504030602030204" pitchFamily="34" charset="0"/>
              </a:rPr>
            </a:br>
            <a:r>
              <a:rPr lang="en-US" sz="2400" dirty="0">
                <a:latin typeface="Ubuntu Light" panose="020B0304030602030204" pitchFamily="34" charset="0"/>
              </a:rPr>
              <a:t>packet time series at S</a:t>
            </a:r>
            <a:endParaRPr lang="en-US" sz="2400" dirty="0">
              <a:latin typeface="Ubuntu Light" panose="020B0304030602030204" pitchFamily="34" charset="0"/>
              <a:cs typeface="Calibri"/>
            </a:endParaRPr>
          </a:p>
          <a:p>
            <a:pPr algn="ctr"/>
            <a:r>
              <a:rPr lang="en-US" sz="2800" dirty="0">
                <a:latin typeface="Bahnschrift" panose="020B0502040204020203" pitchFamily="34" charset="0"/>
              </a:rPr>
              <a:t>(</a:t>
            </a:r>
            <a:r>
              <a:rPr lang="en-US" sz="2800" dirty="0">
                <a:latin typeface="Bahnschrift" panose="020B0502040204020203" pitchFamily="34" charset="0"/>
                <a:cs typeface="Arial" panose="020B0604020202020204" pitchFamily="34" charset="0"/>
              </a:rPr>
              <a:t>î</a:t>
            </a:r>
            <a:r>
              <a:rPr lang="en-US" sz="2800" baseline="-25000" dirty="0">
                <a:latin typeface="Bahnschrift" panose="020B0502040204020203" pitchFamily="34" charset="0"/>
              </a:rPr>
              <a:t>1</a:t>
            </a:r>
            <a:r>
              <a:rPr lang="en-US" sz="2800" dirty="0">
                <a:latin typeface="Bahnschrift" panose="020B0502040204020203" pitchFamily="34" charset="0"/>
              </a:rPr>
              <a:t> = (</a:t>
            </a:r>
            <a:r>
              <a:rPr lang="en-US" sz="2800" dirty="0">
                <a:latin typeface="Bahnschrift" panose="020B0502040204020203" pitchFamily="34" charset="0"/>
                <a:cs typeface="Arial" panose="020B0604020202020204" pitchFamily="34" charset="0"/>
              </a:rPr>
              <a:t>t̂</a:t>
            </a:r>
            <a:r>
              <a:rPr lang="en-US" sz="2800" baseline="-25000" dirty="0">
                <a:latin typeface="Bahnschrift" panose="020B0502040204020203" pitchFamily="34" charset="0"/>
              </a:rPr>
              <a:t>1, </a:t>
            </a:r>
            <a:r>
              <a:rPr lang="en-US" sz="2800" dirty="0">
                <a:latin typeface="Bahnschrift" panose="020B0502040204020203" pitchFamily="34" charset="0"/>
                <a:cs typeface="Arial" panose="020B0604020202020204" pitchFamily="34" charset="0"/>
              </a:rPr>
              <a:t>s</a:t>
            </a:r>
            <a:r>
              <a:rPr lang="en-US" sz="2800" dirty="0">
                <a:latin typeface="Bahnschrift" panose="020B0502040204020203" pitchFamily="34" charset="0"/>
              </a:rPr>
              <a:t>̂</a:t>
            </a:r>
            <a:r>
              <a:rPr lang="en-US" sz="2800" baseline="-25000" dirty="0">
                <a:latin typeface="Bahnschrift" panose="020B0502040204020203" pitchFamily="34" charset="0"/>
              </a:rPr>
              <a:t>1</a:t>
            </a:r>
            <a:r>
              <a:rPr lang="en-US" sz="2800" dirty="0">
                <a:latin typeface="Bahnschrift" panose="020B0502040204020203" pitchFamily="34" charset="0"/>
              </a:rPr>
              <a:t>), </a:t>
            </a:r>
            <a:r>
              <a:rPr lang="en-US" sz="2800" dirty="0">
                <a:latin typeface="Bahnschrift" panose="020B0502040204020203" pitchFamily="34" charset="0"/>
                <a:cs typeface="Arial" panose="020B0604020202020204" pitchFamily="34" charset="0"/>
              </a:rPr>
              <a:t>î</a:t>
            </a:r>
            <a:r>
              <a:rPr lang="en-US" sz="2800" baseline="-25000" dirty="0">
                <a:latin typeface="Bahnschrift" panose="020B0502040204020203" pitchFamily="34" charset="0"/>
              </a:rPr>
              <a:t>2</a:t>
            </a:r>
            <a:r>
              <a:rPr lang="en-US" sz="2800" dirty="0">
                <a:latin typeface="Bahnschrift" panose="020B0502040204020203" pitchFamily="34" charset="0"/>
              </a:rPr>
              <a:t>, </a:t>
            </a:r>
            <a:r>
              <a:rPr lang="en-US" sz="2800" dirty="0">
                <a:latin typeface="Bahnschrift" panose="020B0502040204020203" pitchFamily="34" charset="0"/>
                <a:cs typeface="Arial" panose="020B0604020202020204" pitchFamily="34" charset="0"/>
              </a:rPr>
              <a:t>î</a:t>
            </a:r>
            <a:r>
              <a:rPr lang="en-US" sz="2800" baseline="-25000" dirty="0">
                <a:latin typeface="Bahnschrift" panose="020B0502040204020203" pitchFamily="34" charset="0"/>
              </a:rPr>
              <a:t>3</a:t>
            </a:r>
            <a:r>
              <a:rPr lang="en-US" sz="2800" dirty="0">
                <a:latin typeface="Bahnschrift" panose="020B0502040204020203" pitchFamily="34" charset="0"/>
              </a:rPr>
              <a:t>, …)</a:t>
            </a:r>
            <a:endParaRPr lang="en-US" sz="2800" dirty="0">
              <a:latin typeface="Bahnschrift" panose="020B0502040204020203" pitchFamily="34" charset="0"/>
              <a:cs typeface="Calibri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D89EC52-431E-4926-B147-800B4A113617}"/>
              </a:ext>
            </a:extLst>
          </p:cNvPr>
          <p:cNvCxnSpPr>
            <a:cxnSpLocks/>
          </p:cNvCxnSpPr>
          <p:nvPr/>
        </p:nvCxnSpPr>
        <p:spPr>
          <a:xfrm>
            <a:off x="8690564" y="5220937"/>
            <a:ext cx="3152726" cy="19633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75D4C55-40D0-407A-B066-A59DFC2788FA}"/>
              </a:ext>
            </a:extLst>
          </p:cNvPr>
          <p:cNvSpPr txBox="1"/>
          <p:nvPr/>
        </p:nvSpPr>
        <p:spPr>
          <a:xfrm flipH="1">
            <a:off x="6760517" y="4282572"/>
            <a:ext cx="1828800" cy="1828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Ubuntu" panose="020B0504030602030204" pitchFamily="34" charset="0"/>
              </a:rPr>
              <a:t>iBox</a:t>
            </a:r>
            <a:endParaRPr lang="en-US" sz="2800" dirty="0">
              <a:solidFill>
                <a:schemeClr val="bg1"/>
              </a:solidFill>
              <a:latin typeface="Ubuntu" panose="020B0504030602030204" pitchFamily="34" charset="0"/>
              <a:cs typeface="Calibri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Ubuntu" panose="020B0504030602030204" pitchFamily="34" charset="0"/>
              </a:rPr>
              <a:t>Network Path</a:t>
            </a:r>
            <a:endParaRPr lang="en-US" sz="2800" dirty="0">
              <a:solidFill>
                <a:schemeClr val="bg1"/>
              </a:solidFill>
              <a:latin typeface="Ubuntu" panose="020B0504030602030204" pitchFamily="34" charset="0"/>
              <a:cs typeface="Calibri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Ubuntu" panose="020B0504030602030204" pitchFamily="34" charset="0"/>
              </a:rPr>
              <a:t>Simulator</a:t>
            </a:r>
            <a:endParaRPr lang="en-US" sz="2800" dirty="0">
              <a:solidFill>
                <a:schemeClr val="bg1"/>
              </a:solidFill>
              <a:latin typeface="Ubuntu" panose="020B0504030602030204" pitchFamily="34" charset="0"/>
              <a:cs typeface="Calibri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A14FEB8-2853-41B7-AA07-9AEF4358973B}"/>
              </a:ext>
            </a:extLst>
          </p:cNvPr>
          <p:cNvSpPr/>
          <p:nvPr/>
        </p:nvSpPr>
        <p:spPr>
          <a:xfrm>
            <a:off x="6475785" y="3516724"/>
            <a:ext cx="5544952" cy="2839624"/>
          </a:xfrm>
          <a:prstGeom prst="rect">
            <a:avLst/>
          </a:prstGeom>
          <a:noFill/>
          <a:ln w="2857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5CDEE62-DC30-43EF-BEE0-65C036284105}"/>
              </a:ext>
            </a:extLst>
          </p:cNvPr>
          <p:cNvCxnSpPr>
            <a:cxnSpLocks/>
          </p:cNvCxnSpPr>
          <p:nvPr/>
        </p:nvCxnSpPr>
        <p:spPr>
          <a:xfrm>
            <a:off x="5491344" y="5180061"/>
            <a:ext cx="1253395" cy="0"/>
          </a:xfrm>
          <a:prstGeom prst="straightConnector1">
            <a:avLst/>
          </a:prstGeom>
          <a:ln w="76200">
            <a:solidFill>
              <a:schemeClr val="tx1"/>
            </a:solidFill>
            <a:prstDash val="sysDash"/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5" name="Picture 34" descr="Logo&#10;&#10;Description automatically generated">
            <a:extLst>
              <a:ext uri="{FF2B5EF4-FFF2-40B4-BE49-F238E27FC236}">
                <a16:creationId xmlns:a16="http://schemas.microsoft.com/office/drawing/2014/main" id="{36B9F20E-E499-4ECA-89FD-1176E83B37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pic>
        <p:nvPicPr>
          <p:cNvPr id="37" name="Graphic 36" descr="Cloud">
            <a:extLst>
              <a:ext uri="{FF2B5EF4-FFF2-40B4-BE49-F238E27FC236}">
                <a16:creationId xmlns:a16="http://schemas.microsoft.com/office/drawing/2014/main" id="{54F867F1-E886-4D42-8687-99621BF1CB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65539" y="1403622"/>
            <a:ext cx="2555322" cy="2555322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B7ADE2FF-62FF-46E2-B6B2-3515B51466C0}"/>
              </a:ext>
            </a:extLst>
          </p:cNvPr>
          <p:cNvSpPr txBox="1"/>
          <p:nvPr/>
        </p:nvSpPr>
        <p:spPr>
          <a:xfrm>
            <a:off x="1370437" y="3048085"/>
            <a:ext cx="297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2B50B93-D5FF-4006-9F13-1666E645B584}"/>
              </a:ext>
            </a:extLst>
          </p:cNvPr>
          <p:cNvSpPr txBox="1"/>
          <p:nvPr/>
        </p:nvSpPr>
        <p:spPr>
          <a:xfrm>
            <a:off x="3572985" y="2184989"/>
            <a:ext cx="430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R</a:t>
            </a:r>
          </a:p>
        </p:txBody>
      </p:sp>
      <p:cxnSp>
        <p:nvCxnSpPr>
          <p:cNvPr id="43" name="Connector: Curved 42">
            <a:extLst>
              <a:ext uri="{FF2B5EF4-FFF2-40B4-BE49-F238E27FC236}">
                <a16:creationId xmlns:a16="http://schemas.microsoft.com/office/drawing/2014/main" id="{5E544D2E-6D4D-4A03-8EFD-D90A0CB2EF3D}"/>
              </a:ext>
            </a:extLst>
          </p:cNvPr>
          <p:cNvCxnSpPr>
            <a:cxnSpLocks/>
          </p:cNvCxnSpPr>
          <p:nvPr/>
        </p:nvCxnSpPr>
        <p:spPr>
          <a:xfrm flipV="1">
            <a:off x="1745592" y="2461980"/>
            <a:ext cx="1589133" cy="606476"/>
          </a:xfrm>
          <a:prstGeom prst="curvedConnector3">
            <a:avLst/>
          </a:prstGeom>
          <a:ln w="762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5C036A3-619F-4E60-92B4-10DEE08B2FA5}"/>
              </a:ext>
            </a:extLst>
          </p:cNvPr>
          <p:cNvSpPr txBox="1"/>
          <p:nvPr/>
        </p:nvSpPr>
        <p:spPr>
          <a:xfrm>
            <a:off x="905721" y="3730447"/>
            <a:ext cx="3996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Ubuntu" panose="020B0504030602030204" pitchFamily="34" charset="0"/>
              </a:rPr>
              <a:t>Learning From Real World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41BA72-7313-4903-BAB1-02ECD0BF261B}"/>
              </a:ext>
            </a:extLst>
          </p:cNvPr>
          <p:cNvSpPr txBox="1"/>
          <p:nvPr/>
        </p:nvSpPr>
        <p:spPr>
          <a:xfrm>
            <a:off x="8515487" y="3742174"/>
            <a:ext cx="3183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779E4"/>
                </a:solidFill>
                <a:latin typeface="Ubuntu" panose="020B0504030602030204" pitchFamily="34" charset="0"/>
              </a:rPr>
              <a:t>Running Simulations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092F2B-9598-4446-9189-EF58EDCDA396}"/>
              </a:ext>
            </a:extLst>
          </p:cNvPr>
          <p:cNvSpPr txBox="1"/>
          <p:nvPr/>
        </p:nvSpPr>
        <p:spPr>
          <a:xfrm>
            <a:off x="838200" y="1557089"/>
            <a:ext cx="3640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Ubuntu" panose="020B0504030602030204" pitchFamily="34" charset="0"/>
              </a:rPr>
              <a:t>Build model for this path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755AE140-E20D-4F82-A568-2F1AD414D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iBox: Network Path Simulator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400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/>
      <p:bldP spid="6" grpId="0" animBg="1"/>
      <p:bldP spid="9" grpId="0" animBg="1"/>
      <p:bldP spid="10" grpId="0"/>
      <p:bldP spid="12" grpId="0"/>
      <p:bldP spid="16" grpId="0"/>
      <p:bldP spid="19" grpId="0" animBg="1"/>
      <p:bldP spid="20" grpId="0" animBg="1"/>
      <p:bldP spid="39" grpId="0"/>
      <p:bldP spid="41" grpId="0"/>
      <p:bldP spid="2" grpId="0"/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Arrow: Right 37">
            <a:extLst>
              <a:ext uri="{FF2B5EF4-FFF2-40B4-BE49-F238E27FC236}">
                <a16:creationId xmlns:a16="http://schemas.microsoft.com/office/drawing/2014/main" id="{C12DF2C4-AE3E-4613-8E39-96DB0C96977E}"/>
              </a:ext>
            </a:extLst>
          </p:cNvPr>
          <p:cNvSpPr/>
          <p:nvPr/>
        </p:nvSpPr>
        <p:spPr>
          <a:xfrm>
            <a:off x="3694670" y="2820018"/>
            <a:ext cx="4100512" cy="1482962"/>
          </a:xfrm>
          <a:prstGeom prst="rightArrow">
            <a:avLst>
              <a:gd name="adj1" fmla="val 50000"/>
              <a:gd name="adj2" fmla="val 70232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82C8D6-AE2E-45F6-BD53-506C7D05DA83}"/>
              </a:ext>
            </a:extLst>
          </p:cNvPr>
          <p:cNvSpPr txBox="1"/>
          <p:nvPr/>
        </p:nvSpPr>
        <p:spPr>
          <a:xfrm>
            <a:off x="4743192" y="3306904"/>
            <a:ext cx="157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Ubuntu" panose="020B0504030602030204" pitchFamily="34" charset="0"/>
              </a:rPr>
              <a:t>Flighting</a:t>
            </a:r>
            <a:endParaRPr lang="en-US" dirty="0">
              <a:solidFill>
                <a:schemeClr val="bg1"/>
              </a:solidFill>
              <a:latin typeface="Ubuntu" panose="020B0504030602030204" pitchFamily="34" charset="0"/>
            </a:endParaRPr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399D2FE5-AD0F-4261-A205-BD4314A1EB5E}"/>
              </a:ext>
            </a:extLst>
          </p:cNvPr>
          <p:cNvSpPr/>
          <p:nvPr/>
        </p:nvSpPr>
        <p:spPr>
          <a:xfrm>
            <a:off x="6290044" y="2869057"/>
            <a:ext cx="2323806" cy="1482962"/>
          </a:xfrm>
          <a:prstGeom prst="rightArrow">
            <a:avLst>
              <a:gd name="adj1" fmla="val 50000"/>
              <a:gd name="adj2" fmla="val 45182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1BD5DE-F768-4A20-A704-56872542E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iBox: Internet in a Box</a:t>
            </a: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FC13FE33-2B5E-4159-8389-6CDA506DC7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431AEC0-AD0F-479D-82D9-3CC4A0164E5D}"/>
              </a:ext>
            </a:extLst>
          </p:cNvPr>
          <p:cNvSpPr txBox="1"/>
          <p:nvPr/>
        </p:nvSpPr>
        <p:spPr>
          <a:xfrm>
            <a:off x="3187998" y="6020610"/>
            <a:ext cx="5816016" cy="5232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Ubuntu" panose="020B0504030602030204" pitchFamily="34" charset="0"/>
                <a:ea typeface="+mj-ea"/>
                <a:cs typeface="+mj-cs"/>
              </a:rPr>
              <a:t>Data-informed network simulation</a:t>
            </a:r>
          </a:p>
        </p:txBody>
      </p:sp>
      <p:pic>
        <p:nvPicPr>
          <p:cNvPr id="27" name="Graphic 26" descr="Smart Phone">
            <a:extLst>
              <a:ext uri="{FF2B5EF4-FFF2-40B4-BE49-F238E27FC236}">
                <a16:creationId xmlns:a16="http://schemas.microsoft.com/office/drawing/2014/main" id="{DBBC2233-E787-4AB8-B4FA-0AF60B0AE8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93369" y="4088294"/>
            <a:ext cx="914400" cy="914400"/>
          </a:xfrm>
          <a:prstGeom prst="rect">
            <a:avLst/>
          </a:prstGeom>
        </p:spPr>
      </p:pic>
      <p:pic>
        <p:nvPicPr>
          <p:cNvPr id="29" name="Graphic 28" descr="Laptop">
            <a:extLst>
              <a:ext uri="{FF2B5EF4-FFF2-40B4-BE49-F238E27FC236}">
                <a16:creationId xmlns:a16="http://schemas.microsoft.com/office/drawing/2014/main" id="{7F78C976-0BC1-42CE-AB13-8299EB86D68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270271" y="3146565"/>
            <a:ext cx="914400" cy="914400"/>
          </a:xfrm>
          <a:prstGeom prst="rect">
            <a:avLst/>
          </a:prstGeom>
        </p:spPr>
      </p:pic>
      <p:pic>
        <p:nvPicPr>
          <p:cNvPr id="31" name="Graphic 30" descr="Computer">
            <a:extLst>
              <a:ext uri="{FF2B5EF4-FFF2-40B4-BE49-F238E27FC236}">
                <a16:creationId xmlns:a16="http://schemas.microsoft.com/office/drawing/2014/main" id="{1945FE1A-C41C-43AA-A0F0-A148A0C99D4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693369" y="2276901"/>
            <a:ext cx="914400" cy="91440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29686617-9380-4078-AC25-055BF017905A}"/>
              </a:ext>
            </a:extLst>
          </p:cNvPr>
          <p:cNvSpPr txBox="1"/>
          <p:nvPr/>
        </p:nvSpPr>
        <p:spPr>
          <a:xfrm>
            <a:off x="6439252" y="3352798"/>
            <a:ext cx="157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Ubuntu" panose="020B0504030602030204" pitchFamily="34" charset="0"/>
              </a:rPr>
              <a:t>Flighting</a:t>
            </a:r>
          </a:p>
        </p:txBody>
      </p:sp>
      <p:sp>
        <p:nvSpPr>
          <p:cNvPr id="37" name="Slide Number Placeholder 36">
            <a:extLst>
              <a:ext uri="{FF2B5EF4-FFF2-40B4-BE49-F238E27FC236}">
                <a16:creationId xmlns:a16="http://schemas.microsoft.com/office/drawing/2014/main" id="{4D86B97D-B4C4-4143-84B2-551F2C724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4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7C71F5-8EF9-4B08-BC0D-1D73A13367C5}"/>
              </a:ext>
            </a:extLst>
          </p:cNvPr>
          <p:cNvSpPr txBox="1"/>
          <p:nvPr/>
        </p:nvSpPr>
        <p:spPr>
          <a:xfrm>
            <a:off x="7213973" y="1507600"/>
            <a:ext cx="231102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1C5C4"/>
                </a:solidFill>
                <a:latin typeface="Ubuntu Light" panose="020B0304030602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</a:t>
            </a:r>
            <a:r>
              <a:rPr lang="en-US" dirty="0">
                <a:solidFill>
                  <a:srgbClr val="00B050"/>
                </a:solidFill>
                <a:latin typeface="Ubuntu Light" panose="020B0304030602030204" pitchFamily="34" charset="0"/>
              </a:rPr>
              <a:t> </a:t>
            </a:r>
            <a:r>
              <a:rPr lang="en-US" dirty="0">
                <a:latin typeface="Ubuntu Light" panose="020B0304030602030204" pitchFamily="34" charset="0"/>
              </a:rPr>
              <a:t>Speed up iteration</a:t>
            </a:r>
          </a:p>
          <a:p>
            <a:r>
              <a:rPr lang="en-US" dirty="0">
                <a:solidFill>
                  <a:srgbClr val="01C5C4"/>
                </a:solidFill>
                <a:latin typeface="Ubuntu Light" panose="020B0304030602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</a:t>
            </a:r>
            <a:r>
              <a:rPr lang="en-US" dirty="0">
                <a:latin typeface="Ubuntu Light" panose="020B0304030602030204" pitchFamily="34" charset="0"/>
              </a:rPr>
              <a:t> Avoid regressions</a:t>
            </a:r>
          </a:p>
          <a:p>
            <a:r>
              <a:rPr lang="en-US" dirty="0">
                <a:solidFill>
                  <a:srgbClr val="01C5C4"/>
                </a:solidFill>
                <a:latin typeface="Ubuntu Light" panose="020B0304030602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</a:t>
            </a:r>
            <a:r>
              <a:rPr lang="en-US" dirty="0">
                <a:solidFill>
                  <a:srgbClr val="00B050"/>
                </a:solidFill>
                <a:latin typeface="Ubuntu Light" panose="020B0304030602030204" pitchFamily="34" charset="0"/>
              </a:rPr>
              <a:t> </a:t>
            </a:r>
            <a:r>
              <a:rPr lang="en-US" dirty="0">
                <a:latin typeface="Ubuntu Light" panose="020B0304030602030204" pitchFamily="34" charset="0"/>
              </a:rPr>
              <a:t>Reduce overhead</a:t>
            </a: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350918D5-E132-4EE7-8049-EB1DA1472B9C}"/>
              </a:ext>
            </a:extLst>
          </p:cNvPr>
          <p:cNvSpPr/>
          <p:nvPr/>
        </p:nvSpPr>
        <p:spPr>
          <a:xfrm>
            <a:off x="2219870" y="2876499"/>
            <a:ext cx="2323806" cy="1482962"/>
          </a:xfrm>
          <a:prstGeom prst="rightArrow">
            <a:avLst>
              <a:gd name="adj1" fmla="val 50000"/>
              <a:gd name="adj2" fmla="val 45182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1D6C0DB-6B99-415A-9C2C-B9BBDFB924C8}"/>
              </a:ext>
            </a:extLst>
          </p:cNvPr>
          <p:cNvSpPr txBox="1"/>
          <p:nvPr/>
        </p:nvSpPr>
        <p:spPr>
          <a:xfrm>
            <a:off x="2255143" y="3426494"/>
            <a:ext cx="2253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Ubuntu" panose="020B0504030602030204" pitchFamily="34" charset="0"/>
              </a:rPr>
              <a:t>Offline testing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2924624-5858-4227-9801-AC3FE71D3705}"/>
              </a:ext>
            </a:extLst>
          </p:cNvPr>
          <p:cNvSpPr/>
          <p:nvPr/>
        </p:nvSpPr>
        <p:spPr>
          <a:xfrm>
            <a:off x="4629814" y="2875440"/>
            <a:ext cx="1544327" cy="156965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Ubuntu" panose="020B0504030602030204" pitchFamily="34" charset="0"/>
              </a:rPr>
              <a:t>iBox Network Path Simulator</a:t>
            </a:r>
          </a:p>
        </p:txBody>
      </p:sp>
      <p:sp>
        <p:nvSpPr>
          <p:cNvPr id="4" name="Arrow: Bent-Up 3">
            <a:extLst>
              <a:ext uri="{FF2B5EF4-FFF2-40B4-BE49-F238E27FC236}">
                <a16:creationId xmlns:a16="http://schemas.microsoft.com/office/drawing/2014/main" id="{B17AFD72-362A-421C-95A3-839DD5103485}"/>
              </a:ext>
            </a:extLst>
          </p:cNvPr>
          <p:cNvSpPr/>
          <p:nvPr/>
        </p:nvSpPr>
        <p:spPr>
          <a:xfrm rot="16200000">
            <a:off x="2753308" y="-43507"/>
            <a:ext cx="1325563" cy="4279109"/>
          </a:xfrm>
          <a:prstGeom prst="bentUpArrow">
            <a:avLst>
              <a:gd name="adj1" fmla="val 24622"/>
              <a:gd name="adj2" fmla="val 23106"/>
              <a:gd name="adj3" fmla="val 36149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Cloud">
            <a:extLst>
              <a:ext uri="{FF2B5EF4-FFF2-40B4-BE49-F238E27FC236}">
                <a16:creationId xmlns:a16="http://schemas.microsoft.com/office/drawing/2014/main" id="{76E92B0C-C94C-4A6C-97A0-3DFD901C96C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664558" y="2316572"/>
            <a:ext cx="2186059" cy="2186059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AEE99C3B-3B45-4918-A561-5952D34BE90C}"/>
              </a:ext>
            </a:extLst>
          </p:cNvPr>
          <p:cNvSpPr txBox="1"/>
          <p:nvPr/>
        </p:nvSpPr>
        <p:spPr>
          <a:xfrm>
            <a:off x="866130" y="2706257"/>
            <a:ext cx="1247855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Ubuntu Light" panose="020B0304030602030204" pitchFamily="34" charset="0"/>
              </a:rPr>
              <a:t>Teams</a:t>
            </a:r>
            <a:br>
              <a:rPr lang="en-US" sz="1600" dirty="0">
                <a:latin typeface="Ubuntu Light" panose="020B0304030602030204" pitchFamily="34" charset="0"/>
              </a:rPr>
            </a:br>
            <a:r>
              <a:rPr lang="en-US" sz="1600" dirty="0">
                <a:latin typeface="Ubuntu Light" panose="020B0304030602030204" pitchFamily="34" charset="0"/>
              </a:rPr>
              <a:t>Zoom</a:t>
            </a:r>
            <a:br>
              <a:rPr lang="en-US" sz="1600" dirty="0">
                <a:latin typeface="Ubuntu Light" panose="020B0304030602030204" pitchFamily="34" charset="0"/>
              </a:rPr>
            </a:br>
            <a:r>
              <a:rPr lang="en-US" sz="1600" dirty="0">
                <a:latin typeface="Ubuntu Light" panose="020B0304030602030204" pitchFamily="34" charset="0"/>
              </a:rPr>
              <a:t>xCloud</a:t>
            </a:r>
          </a:p>
          <a:p>
            <a:pPr algn="ctr"/>
            <a:r>
              <a:rPr lang="en-US" sz="1600" dirty="0">
                <a:latin typeface="Ubuntu Light" panose="020B0304030602030204" pitchFamily="34" charset="0"/>
              </a:rPr>
              <a:t>…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07CC7E-F8BF-499A-BED4-D9BDEB7B1A1C}"/>
              </a:ext>
            </a:extLst>
          </p:cNvPr>
          <p:cNvSpPr txBox="1"/>
          <p:nvPr/>
        </p:nvSpPr>
        <p:spPr>
          <a:xfrm>
            <a:off x="866129" y="3891690"/>
            <a:ext cx="1247855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Ubuntu Light" panose="020B0304030602030204" pitchFamily="34" charset="0"/>
              </a:rPr>
              <a:t>TCP BBR</a:t>
            </a:r>
            <a:br>
              <a:rPr lang="en-US" sz="1600" dirty="0">
                <a:latin typeface="Ubuntu Light" panose="020B0304030602030204" pitchFamily="34" charset="0"/>
              </a:rPr>
            </a:br>
            <a:r>
              <a:rPr lang="en-US" sz="1600" dirty="0">
                <a:latin typeface="Ubuntu Light" panose="020B0304030602030204" pitchFamily="34" charset="0"/>
              </a:rPr>
              <a:t>TCP Cubic</a:t>
            </a:r>
          </a:p>
          <a:p>
            <a:pPr algn="ctr"/>
            <a:r>
              <a:rPr lang="en-US" sz="1600" dirty="0">
                <a:latin typeface="Ubuntu Light" panose="020B0304030602030204" pitchFamily="34" charset="0"/>
              </a:rPr>
              <a:t>SILK codec</a:t>
            </a:r>
          </a:p>
          <a:p>
            <a:pPr algn="ctr"/>
            <a:r>
              <a:rPr lang="en-US" sz="1600" dirty="0">
                <a:latin typeface="Ubuntu Light" panose="020B0304030602030204" pitchFamily="34" charset="0"/>
              </a:rPr>
              <a:t>…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DFD10B3-4DC7-4730-81D4-D89BA3AB237A}"/>
              </a:ext>
            </a:extLst>
          </p:cNvPr>
          <p:cNvSpPr txBox="1"/>
          <p:nvPr/>
        </p:nvSpPr>
        <p:spPr>
          <a:xfrm>
            <a:off x="866129" y="5086192"/>
            <a:ext cx="124785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Ubuntu Light" panose="020B0304030602030204" pitchFamily="34" charset="0"/>
              </a:rPr>
              <a:t>ML-based congestion control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263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/>
      <p:bldP spid="36" grpId="0" animBg="1"/>
      <p:bldP spid="19" grpId="0" animBg="1"/>
      <p:bldP spid="34" grpId="0"/>
      <p:bldP spid="20" grpId="0" animBg="1"/>
      <p:bldP spid="23" grpId="0" animBg="1"/>
      <p:bldP spid="32" grpId="0"/>
      <p:bldP spid="35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6A7F3C-4B69-4918-AA4A-84B7AD959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81477" y="6356347"/>
            <a:ext cx="2743200" cy="365125"/>
          </a:xfrm>
        </p:spPr>
        <p:txBody>
          <a:bodyPr/>
          <a:lstStyle/>
          <a:p>
            <a:fld id="{CC7A59FA-82A2-485E-8307-03953BA7CE41}" type="slidenum">
              <a:rPr lang="en-US" smtClean="0"/>
              <a:pPr/>
              <a:t>5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E88E061-C6CC-4608-8EDE-27DF3794C91C}"/>
              </a:ext>
            </a:extLst>
          </p:cNvPr>
          <p:cNvSpPr/>
          <p:nvPr/>
        </p:nvSpPr>
        <p:spPr>
          <a:xfrm>
            <a:off x="43764" y="1565091"/>
            <a:ext cx="4114800" cy="4114800"/>
          </a:xfrm>
          <a:prstGeom prst="ellipse">
            <a:avLst/>
          </a:prstGeom>
          <a:solidFill>
            <a:srgbClr val="0779E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u="sng" dirty="0">
                <a:solidFill>
                  <a:schemeClr val="bg1"/>
                </a:solidFill>
                <a:latin typeface="Ubuntu" panose="020B0504030602030204" pitchFamily="34" charset="0"/>
              </a:rPr>
              <a:t>Network model based </a:t>
            </a:r>
          </a:p>
          <a:p>
            <a:pPr algn="ctr"/>
            <a:r>
              <a:rPr lang="en-US" sz="2000" u="sng" dirty="0">
                <a:solidFill>
                  <a:schemeClr val="bg1"/>
                </a:solidFill>
                <a:latin typeface="Ubuntu" panose="020B0504030602030204" pitchFamily="34" charset="0"/>
              </a:rPr>
              <a:t>(iBoxNet)</a:t>
            </a:r>
          </a:p>
          <a:p>
            <a:pPr algn="ctr"/>
            <a:endParaRPr lang="en-US" sz="2000" dirty="0">
              <a:latin typeface="Ubuntu" panose="020B0504030602030204" pitchFamily="34" charset="0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Ubuntu" panose="020B0504030602030204" pitchFamily="34" charset="0"/>
              </a:rPr>
              <a:t>1.  Network parameters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Ubuntu" panose="020B0504030602030204" pitchFamily="34" charset="0"/>
              </a:rPr>
              <a:t>2. Cross traffic modelling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Ubuntu" panose="020B0504030602030204" pitchFamily="34" charset="0"/>
              </a:rPr>
              <a:t>3. Ensemble test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Ubuntu" panose="020B0504030602030204" pitchFamily="34" charset="0"/>
              </a:rPr>
              <a:t>4. Instance test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Ubuntu" panose="020B0504030602030204" pitchFamily="34" charset="0"/>
              </a:rPr>
              <a:t>…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E115292-0A4D-4DA5-ABA1-5F541B2004A0}"/>
              </a:ext>
            </a:extLst>
          </p:cNvPr>
          <p:cNvSpPr/>
          <p:nvPr/>
        </p:nvSpPr>
        <p:spPr>
          <a:xfrm>
            <a:off x="4033323" y="2671577"/>
            <a:ext cx="4114800" cy="4114800"/>
          </a:xfrm>
          <a:prstGeom prst="ellipse">
            <a:avLst/>
          </a:prstGeom>
          <a:solidFill>
            <a:srgbClr val="0779E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u="sng" dirty="0">
                <a:solidFill>
                  <a:schemeClr val="bg1"/>
                </a:solidFill>
                <a:latin typeface="Ubuntu" panose="020B0504030602030204" pitchFamily="34" charset="0"/>
              </a:rPr>
              <a:t>Combinations </a:t>
            </a:r>
          </a:p>
          <a:p>
            <a:pPr algn="ctr"/>
            <a:r>
              <a:rPr lang="en-US" sz="2000" u="sng" dirty="0">
                <a:solidFill>
                  <a:schemeClr val="bg1"/>
                </a:solidFill>
                <a:latin typeface="Ubuntu" panose="020B0504030602030204" pitchFamily="34" charset="0"/>
              </a:rPr>
              <a:t>(iBoxNet + ML)</a:t>
            </a:r>
          </a:p>
          <a:p>
            <a:pPr algn="ctr"/>
            <a:endParaRPr lang="en-US" sz="2000" dirty="0">
              <a:latin typeface="Ubuntu" panose="020B0504030602030204" pitchFamily="34" charset="0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Ubuntu" panose="020B0504030602030204" pitchFamily="34" charset="0"/>
              </a:rPr>
              <a:t>1. Reordering models to modulate iBoxNet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Ubuntu" panose="020B0504030602030204" pitchFamily="34" charset="0"/>
              </a:rPr>
              <a:t>2. Behavior discovery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Ubuntu" panose="020B0504030602030204" pitchFamily="34" charset="0"/>
              </a:rPr>
              <a:t>…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17D993E-DA76-443B-9813-8AC12B27C3D4}"/>
              </a:ext>
            </a:extLst>
          </p:cNvPr>
          <p:cNvSpPr/>
          <p:nvPr/>
        </p:nvSpPr>
        <p:spPr>
          <a:xfrm>
            <a:off x="8031935" y="1563932"/>
            <a:ext cx="4114800" cy="4114800"/>
          </a:xfrm>
          <a:prstGeom prst="ellipse">
            <a:avLst/>
          </a:prstGeom>
          <a:solidFill>
            <a:srgbClr val="0779E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u="sng" dirty="0">
                <a:solidFill>
                  <a:schemeClr val="bg1"/>
                </a:solidFill>
                <a:latin typeface="Ubuntu" panose="020B0504030602030204" pitchFamily="34" charset="0"/>
              </a:rPr>
              <a:t>Machine learning based </a:t>
            </a:r>
          </a:p>
          <a:p>
            <a:pPr algn="ctr"/>
            <a:r>
              <a:rPr lang="en-US" sz="2000" u="sng" dirty="0">
                <a:solidFill>
                  <a:schemeClr val="bg1"/>
                </a:solidFill>
                <a:latin typeface="Ubuntu" panose="020B0504030602030204" pitchFamily="34" charset="0"/>
              </a:rPr>
              <a:t>(iBoxML)</a:t>
            </a:r>
          </a:p>
          <a:p>
            <a:pPr algn="ctr"/>
            <a:endParaRPr lang="en-US" sz="2000" dirty="0">
              <a:latin typeface="Ubuntu" panose="020B0504030602030204" pitchFamily="34" charset="0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Ubuntu" panose="020B0504030602030204" pitchFamily="34" charset="0"/>
              </a:rPr>
              <a:t>1. LSTM network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Ubuntu" panose="020B0504030602030204" pitchFamily="34" charset="0"/>
              </a:rPr>
              <a:t>2. Generalization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Ubuntu" panose="020B0504030602030204" pitchFamily="34" charset="0"/>
              </a:rPr>
              <a:t>3. Control loop bias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Ubuntu" panose="020B0504030602030204" pitchFamily="34" charset="0"/>
              </a:rPr>
              <a:t>4. Error propagation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Ubuntu" panose="020B0504030602030204" pitchFamily="34" charset="0"/>
              </a:rPr>
              <a:t>…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F39B3086-C26B-4563-8C60-1C8CC53F2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Spectrum of Approaches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76E6B5E-6698-4462-81B2-B9DDB80F52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579" y="6205883"/>
            <a:ext cx="1454944" cy="65211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3339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B5F896-69D9-4B60-837D-55730B9AD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6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51DEB86-3FCE-4206-B448-307CE7FEB594}"/>
              </a:ext>
            </a:extLst>
          </p:cNvPr>
          <p:cNvSpPr txBox="1">
            <a:spLocks/>
          </p:cNvSpPr>
          <p:nvPr/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1.	iBoxNet: Network Model-based Simulator</a:t>
            </a:r>
            <a:b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</a:br>
            <a:endParaRPr lang="en-US" sz="3600" dirty="0">
              <a:solidFill>
                <a:schemeClr val="accent1">
                  <a:lumMod val="75000"/>
                </a:schemeClr>
              </a:solidFill>
              <a:latin typeface="Ubuntu" panose="020B0504030602030204" pitchFamily="34" charset="0"/>
            </a:endParaRPr>
          </a:p>
          <a:p>
            <a:r>
              <a:rPr lang="en-US" sz="3600" i="1" dirty="0">
                <a:latin typeface="Ubuntu Light" panose="020B0304030602030204" pitchFamily="34" charset="0"/>
              </a:rPr>
              <a:t>Starting simple</a:t>
            </a: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AA10A1EC-9F32-4432-8DBF-DE2CB0A836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643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FF4B4-B8B6-47B8-9818-E245C25D7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7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25F2CCC5-DC1F-4FDB-9D45-D344FADF2C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3C21E00E-F1E2-4612-B1C1-0107170A7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iBoxNet: Network Model-based Simulator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41E196D-6932-4117-A213-9ED3D9705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91221"/>
            <a:ext cx="10515600" cy="49486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Ubuntu" panose="020B0504030602030204" pitchFamily="34" charset="0"/>
              </a:rPr>
              <a:t>Use simplified model to capture key characteristics of network path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8BD593-7C96-4FAC-9D78-76989D3BB29D}"/>
              </a:ext>
            </a:extLst>
          </p:cNvPr>
          <p:cNvSpPr txBox="1"/>
          <p:nvPr/>
        </p:nvSpPr>
        <p:spPr>
          <a:xfrm>
            <a:off x="1741686" y="3818107"/>
            <a:ext cx="2075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Ubuntu Light" panose="020B0304030602030204" pitchFamily="34" charset="0"/>
              </a:rPr>
              <a:t>i</a:t>
            </a:r>
            <a:r>
              <a:rPr lang="en-US" sz="2400" baseline="-25000" dirty="0">
                <a:latin typeface="Ubuntu Light" panose="020B0304030602030204" pitchFamily="34" charset="0"/>
              </a:rPr>
              <a:t>1</a:t>
            </a:r>
            <a:r>
              <a:rPr lang="en-US" sz="2400" dirty="0">
                <a:latin typeface="Ubuntu Light" panose="020B0304030602030204" pitchFamily="34" charset="0"/>
              </a:rPr>
              <a:t>,i</a:t>
            </a:r>
            <a:r>
              <a:rPr lang="en-US" sz="2400" baseline="-25000" dirty="0">
                <a:latin typeface="Ubuntu Light" panose="020B0304030602030204" pitchFamily="34" charset="0"/>
              </a:rPr>
              <a:t>2</a:t>
            </a:r>
            <a:r>
              <a:rPr lang="en-US" sz="2400" dirty="0">
                <a:latin typeface="Ubuntu Light" panose="020B0304030602030204" pitchFamily="34" charset="0"/>
              </a:rPr>
              <a:t>,i</a:t>
            </a:r>
            <a:r>
              <a:rPr lang="en-US" sz="2400" baseline="-25000" dirty="0">
                <a:latin typeface="Ubuntu Light" panose="020B0304030602030204" pitchFamily="34" charset="0"/>
              </a:rPr>
              <a:t>3</a:t>
            </a:r>
            <a:r>
              <a:rPr lang="en-US" sz="2400" dirty="0">
                <a:latin typeface="Ubuntu Light" panose="020B0304030602030204" pitchFamily="34" charset="0"/>
              </a:rPr>
              <a:t>,…</a:t>
            </a:r>
            <a:endParaRPr lang="en-US" dirty="0">
              <a:latin typeface="Ubuntu Light" panose="020B0304030602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2C55D7-F62C-4C87-9ED1-2F009736393C}"/>
              </a:ext>
            </a:extLst>
          </p:cNvPr>
          <p:cNvSpPr txBox="1"/>
          <p:nvPr/>
        </p:nvSpPr>
        <p:spPr>
          <a:xfrm>
            <a:off x="6892998" y="2938209"/>
            <a:ext cx="2075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Ubuntu Light" panose="020B0304030602030204" pitchFamily="34" charset="0"/>
              </a:rPr>
              <a:t>o</a:t>
            </a:r>
            <a:r>
              <a:rPr lang="en-US" sz="2400" baseline="-25000" dirty="0">
                <a:latin typeface="Ubuntu Light" panose="020B0304030602030204" pitchFamily="34" charset="0"/>
              </a:rPr>
              <a:t>1</a:t>
            </a:r>
            <a:r>
              <a:rPr lang="en-US" sz="2400" dirty="0">
                <a:latin typeface="Ubuntu Light" panose="020B0304030602030204" pitchFamily="34" charset="0"/>
              </a:rPr>
              <a:t>,o</a:t>
            </a:r>
            <a:r>
              <a:rPr lang="en-US" sz="2400" baseline="-25000" dirty="0">
                <a:latin typeface="Ubuntu Light" panose="020B0304030602030204" pitchFamily="34" charset="0"/>
              </a:rPr>
              <a:t>2</a:t>
            </a:r>
            <a:r>
              <a:rPr lang="en-US" sz="2400" dirty="0">
                <a:latin typeface="Ubuntu Light" panose="020B0304030602030204" pitchFamily="34" charset="0"/>
              </a:rPr>
              <a:t>,o</a:t>
            </a:r>
            <a:r>
              <a:rPr lang="en-US" sz="2400" baseline="-25000" dirty="0">
                <a:latin typeface="Ubuntu Light" panose="020B0304030602030204" pitchFamily="34" charset="0"/>
              </a:rPr>
              <a:t>3</a:t>
            </a:r>
            <a:r>
              <a:rPr lang="en-US" sz="2400" dirty="0">
                <a:latin typeface="Ubuntu Light" panose="020B0304030602030204" pitchFamily="34" charset="0"/>
              </a:rPr>
              <a:t>,…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2A14E4C-B29F-4886-A81A-8CF1D5B5A6FA}"/>
              </a:ext>
            </a:extLst>
          </p:cNvPr>
          <p:cNvGrpSpPr/>
          <p:nvPr/>
        </p:nvGrpSpPr>
        <p:grpSpPr>
          <a:xfrm>
            <a:off x="1741686" y="4479810"/>
            <a:ext cx="7714683" cy="2143100"/>
            <a:chOff x="5842161" y="4481260"/>
            <a:chExt cx="6531030" cy="1869909"/>
          </a:xfrm>
        </p:grpSpPr>
      </p:grp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921ECBE-4D3D-40B9-B3C7-41FF469A86FC}"/>
              </a:ext>
            </a:extLst>
          </p:cNvPr>
          <p:cNvCxnSpPr/>
          <p:nvPr/>
        </p:nvCxnSpPr>
        <p:spPr>
          <a:xfrm>
            <a:off x="5746813" y="4599521"/>
            <a:ext cx="0" cy="716976"/>
          </a:xfrm>
          <a:prstGeom prst="straightConnector1">
            <a:avLst/>
          </a:prstGeom>
          <a:ln w="571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Graphic 43" descr="Cloud">
            <a:extLst>
              <a:ext uri="{FF2B5EF4-FFF2-40B4-BE49-F238E27FC236}">
                <a16:creationId xmlns:a16="http://schemas.microsoft.com/office/drawing/2014/main" id="{A0FA6BDA-AFB3-4B42-9D2A-34FF5EF05F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90809" y="1471916"/>
            <a:ext cx="4751973" cy="3914167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E54BB594-489F-4C2A-9491-D34D63158754}"/>
              </a:ext>
            </a:extLst>
          </p:cNvPr>
          <p:cNvSpPr txBox="1"/>
          <p:nvPr/>
        </p:nvSpPr>
        <p:spPr>
          <a:xfrm>
            <a:off x="3273041" y="3749230"/>
            <a:ext cx="297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Ubuntu" panose="020B0504030602030204" pitchFamily="34" charset="0"/>
              </a:rPr>
              <a:t>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109D792-85A0-4BB6-B201-46C7C3E81B77}"/>
              </a:ext>
            </a:extLst>
          </p:cNvPr>
          <p:cNvSpPr txBox="1"/>
          <p:nvPr/>
        </p:nvSpPr>
        <p:spPr>
          <a:xfrm>
            <a:off x="6970905" y="2743164"/>
            <a:ext cx="430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Ubuntu" panose="020B0504030602030204" pitchFamily="34" charset="0"/>
              </a:rPr>
              <a:t>R</a:t>
            </a:r>
          </a:p>
        </p:txBody>
      </p:sp>
      <p:cxnSp>
        <p:nvCxnSpPr>
          <p:cNvPr id="50" name="Connector: Curved 49">
            <a:extLst>
              <a:ext uri="{FF2B5EF4-FFF2-40B4-BE49-F238E27FC236}">
                <a16:creationId xmlns:a16="http://schemas.microsoft.com/office/drawing/2014/main" id="{C80BC30F-84C3-45C6-A8B9-6AAF5CDB09CA}"/>
              </a:ext>
            </a:extLst>
          </p:cNvPr>
          <p:cNvCxnSpPr>
            <a:cxnSpLocks/>
          </p:cNvCxnSpPr>
          <p:nvPr/>
        </p:nvCxnSpPr>
        <p:spPr>
          <a:xfrm flipV="1">
            <a:off x="3817230" y="3089582"/>
            <a:ext cx="3057634" cy="859637"/>
          </a:xfrm>
          <a:prstGeom prst="curvedConnector3">
            <a:avLst/>
          </a:prstGeom>
          <a:ln w="762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A1D9D2C1-A7EB-4E0B-9499-3F4AE941801C}"/>
              </a:ext>
            </a:extLst>
          </p:cNvPr>
          <p:cNvCxnSpPr>
            <a:cxnSpLocks/>
          </p:cNvCxnSpPr>
          <p:nvPr/>
        </p:nvCxnSpPr>
        <p:spPr>
          <a:xfrm>
            <a:off x="6858535" y="6190637"/>
            <a:ext cx="2355806" cy="0"/>
          </a:xfrm>
          <a:prstGeom prst="line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Arc 97">
            <a:extLst>
              <a:ext uri="{FF2B5EF4-FFF2-40B4-BE49-F238E27FC236}">
                <a16:creationId xmlns:a16="http://schemas.microsoft.com/office/drawing/2014/main" id="{DF977E5E-8A50-4B0B-A3C2-B29AF46ED9B3}"/>
              </a:ext>
            </a:extLst>
          </p:cNvPr>
          <p:cNvSpPr/>
          <p:nvPr/>
        </p:nvSpPr>
        <p:spPr>
          <a:xfrm flipH="1" flipV="1">
            <a:off x="3454095" y="4886945"/>
            <a:ext cx="1844758" cy="1231892"/>
          </a:xfrm>
          <a:prstGeom prst="arc">
            <a:avLst>
              <a:gd name="adj1" fmla="val 16200000"/>
              <a:gd name="adj2" fmla="val 21244705"/>
            </a:avLst>
          </a:prstGeom>
          <a:ln w="38100">
            <a:solidFill>
              <a:srgbClr val="FF0064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45884C8-8B7A-4092-AB46-BAA9C15EAB71}"/>
              </a:ext>
            </a:extLst>
          </p:cNvPr>
          <p:cNvSpPr txBox="1"/>
          <p:nvPr/>
        </p:nvSpPr>
        <p:spPr>
          <a:xfrm>
            <a:off x="2788926" y="5224116"/>
            <a:ext cx="1893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64"/>
                </a:solidFill>
                <a:latin typeface="Ubuntu" panose="020B0504030602030204" pitchFamily="34" charset="0"/>
              </a:rPr>
              <a:t>C (cross traffic)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83A7E1E-07DE-4930-8C1F-05AD053D7E51}"/>
              </a:ext>
            </a:extLst>
          </p:cNvPr>
          <p:cNvSpPr txBox="1"/>
          <p:nvPr/>
        </p:nvSpPr>
        <p:spPr>
          <a:xfrm>
            <a:off x="4929384" y="5569229"/>
            <a:ext cx="1654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B (buffer size)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AA08C019-1A5A-44A3-A988-4F08EBDE5F90}"/>
              </a:ext>
            </a:extLst>
          </p:cNvPr>
          <p:cNvSpPr txBox="1"/>
          <p:nvPr/>
        </p:nvSpPr>
        <p:spPr>
          <a:xfrm>
            <a:off x="6822412" y="5760184"/>
            <a:ext cx="2839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b (bottleneck bandwidth)</a:t>
            </a: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4E96BAA7-01F9-4A9C-8B13-23DE9E428C45}"/>
              </a:ext>
            </a:extLst>
          </p:cNvPr>
          <p:cNvCxnSpPr>
            <a:cxnSpLocks/>
          </p:cNvCxnSpPr>
          <p:nvPr/>
        </p:nvCxnSpPr>
        <p:spPr>
          <a:xfrm flipV="1">
            <a:off x="7015515" y="6382952"/>
            <a:ext cx="1910443" cy="7682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C8440DF1-DE74-483A-9AB8-939A692A1A88}"/>
              </a:ext>
            </a:extLst>
          </p:cNvPr>
          <p:cNvSpPr txBox="1"/>
          <p:nvPr/>
        </p:nvSpPr>
        <p:spPr>
          <a:xfrm>
            <a:off x="6828587" y="6456669"/>
            <a:ext cx="2432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d (propagation delay)</a:t>
            </a:r>
          </a:p>
        </p:txBody>
      </p:sp>
      <p:pic>
        <p:nvPicPr>
          <p:cNvPr id="110" name="Picture 109">
            <a:extLst>
              <a:ext uri="{FF2B5EF4-FFF2-40B4-BE49-F238E27FC236}">
                <a16:creationId xmlns:a16="http://schemas.microsoft.com/office/drawing/2014/main" id="{DF7CE116-85C0-492D-A795-BCC73AC57E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63287" y="5915374"/>
            <a:ext cx="2195764" cy="521792"/>
          </a:xfrm>
          <a:prstGeom prst="rect">
            <a:avLst/>
          </a:prstGeom>
        </p:spPr>
      </p:pic>
      <p:pic>
        <p:nvPicPr>
          <p:cNvPr id="112" name="Graphic 111" descr="Good Idea">
            <a:extLst>
              <a:ext uri="{FF2B5EF4-FFF2-40B4-BE49-F238E27FC236}">
                <a16:creationId xmlns:a16="http://schemas.microsoft.com/office/drawing/2014/main" id="{A3BBE479-D089-44E9-BB1F-B26F804A68E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40960" y="1690688"/>
            <a:ext cx="597240" cy="59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955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ECC8D-C9C5-4AC2-8C25-84D9F35DD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8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B0DFB51-3D42-4BB3-82B7-E9523E6E3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iBoxNet Training: </a:t>
            </a:r>
            <a:b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</a:b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Estimating Network Model Parameters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5FD1CB0-3581-481C-9019-1B9EDED58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11517"/>
            <a:ext cx="11084720" cy="44700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Ubuntu" panose="020B0504030602030204" pitchFamily="34" charset="0"/>
              </a:rPr>
              <a:t>Estimate of basic parameters: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latin typeface="Ubuntu Light" panose="020B0304030602030204" pitchFamily="34" charset="0"/>
              </a:rPr>
              <a:t>b (bottleneck bandwidth) based on peak receiving rate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latin typeface="Ubuntu Light" panose="020B0304030602030204" pitchFamily="34" charset="0"/>
              </a:rPr>
              <a:t>d (propagation delay) based on minimum delay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latin typeface="Ubuntu Light" panose="020B0304030602030204" pitchFamily="34" charset="0"/>
              </a:rPr>
              <a:t>B (buffer size) based on b and the difference between the min and max delays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Ubuntu" panose="020B0504030602030204" pitchFamily="34" charset="0"/>
              </a:rPr>
              <a:t>We can combine information from multiple flows to get better estimates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1F4091BD-32EB-4308-BC2A-F38A389F84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987C77E-1F66-44B0-991C-0360F27A01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6352" y="3920434"/>
            <a:ext cx="8719270" cy="2801038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9DF663BA-8C8C-4051-BA5F-E9E82D8B1B99}"/>
              </a:ext>
            </a:extLst>
          </p:cNvPr>
          <p:cNvSpPr/>
          <p:nvPr/>
        </p:nvSpPr>
        <p:spPr>
          <a:xfrm rot="19525032">
            <a:off x="2195778" y="4178269"/>
            <a:ext cx="1725644" cy="120457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443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ECC8D-C9C5-4AC2-8C25-84D9F35DD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A59FA-82A2-485E-8307-03953BA7CE41}" type="slidenum">
              <a:rPr lang="en-US" smtClean="0"/>
              <a:pPr/>
              <a:t>9</a:t>
            </a:fld>
            <a:endParaRPr lang="en-US" sz="18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B0DFB51-3D42-4BB3-82B7-E9523E6E3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iBoxNet Training: </a:t>
            </a:r>
            <a:b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</a:b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Ubuntu" panose="020B0504030602030204" pitchFamily="34" charset="0"/>
              </a:rPr>
              <a:t>Estimating Network Model Parameters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5FD1CB0-3581-481C-9019-1B9EDED58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5944"/>
            <a:ext cx="11506200" cy="494627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Ubuntu" panose="020B0504030602030204" pitchFamily="34" charset="0"/>
              </a:rPr>
              <a:t>Cross traffic estimation</a:t>
            </a:r>
          </a:p>
          <a:p>
            <a:pPr marL="0" indent="0">
              <a:buNone/>
            </a:pPr>
            <a:endParaRPr lang="en-US" sz="2600" dirty="0">
              <a:latin typeface="Ubuntu" panose="020B0504030602030204" pitchFamily="34" charset="0"/>
            </a:endParaRPr>
          </a:p>
          <a:p>
            <a:pPr marL="0" indent="0">
              <a:buNone/>
            </a:pPr>
            <a:endParaRPr lang="en-US" sz="2600" dirty="0">
              <a:latin typeface="Ubuntu" panose="020B0504030602030204" pitchFamily="34" charset="0"/>
            </a:endParaRPr>
          </a:p>
          <a:p>
            <a:pPr marL="0" indent="0">
              <a:buNone/>
            </a:pPr>
            <a:endParaRPr lang="en-US" sz="2600" dirty="0">
              <a:latin typeface="Ubuntu" panose="020B0504030602030204" pitchFamily="34" charset="0"/>
            </a:endParaRPr>
          </a:p>
          <a:p>
            <a:pPr marL="0" indent="0">
              <a:buNone/>
            </a:pPr>
            <a:endParaRPr lang="en-US" sz="2600" dirty="0">
              <a:latin typeface="Ubuntu" panose="020B0504030602030204" pitchFamily="34" charset="0"/>
            </a:endParaRPr>
          </a:p>
          <a:p>
            <a:pPr marL="0" indent="0">
              <a:buNone/>
            </a:pPr>
            <a:endParaRPr lang="en-US" sz="2600" dirty="0">
              <a:latin typeface="Ubuntu" panose="020B0504030602030204" pitchFamily="34" charset="0"/>
            </a:endParaRPr>
          </a:p>
          <a:p>
            <a:pPr marL="457200" lvl="1" indent="0">
              <a:buNone/>
            </a:pPr>
            <a:endParaRPr lang="en-US" b="1" dirty="0">
              <a:latin typeface="Ubuntu Light" panose="020B0304030602030204" pitchFamily="34" charset="0"/>
            </a:endParaRPr>
          </a:p>
          <a:p>
            <a:pPr marL="457200" lvl="1" indent="0">
              <a:buNone/>
            </a:pPr>
            <a:r>
              <a:rPr lang="en-US" b="1" dirty="0">
                <a:latin typeface="Ubuntu Light" panose="020B0304030602030204" pitchFamily="34" charset="0"/>
              </a:rPr>
              <a:t>C</a:t>
            </a:r>
            <a:r>
              <a:rPr lang="en-US" b="1" baseline="-25000" dirty="0">
                <a:latin typeface="Ubuntu Light" panose="020B0304030602030204" pitchFamily="34" charset="0"/>
              </a:rPr>
              <a:t>est</a:t>
            </a:r>
            <a:r>
              <a:rPr lang="en-US" b="1" dirty="0">
                <a:latin typeface="Ubuntu Light" panose="020B0304030602030204" pitchFamily="34" charset="0"/>
              </a:rPr>
              <a:t> = {Q(k) – Q(k - n) + drainTime * b – ∑s</a:t>
            </a:r>
            <a:r>
              <a:rPr lang="en-US" b="1" baseline="-25000" dirty="0">
                <a:latin typeface="Ubuntu Light" panose="020B0304030602030204" pitchFamily="34" charset="0"/>
              </a:rPr>
              <a:t>i</a:t>
            </a:r>
            <a:r>
              <a:rPr lang="en-US" b="1" dirty="0">
                <a:latin typeface="Ubuntu Light" panose="020B0304030602030204" pitchFamily="34" charset="0"/>
              </a:rPr>
              <a:t>} / ∑</a:t>
            </a:r>
            <a:r>
              <a:rPr lang="el-GR" b="1" dirty="0">
                <a:latin typeface="Ubuntu Light" panose="020B0304030602030204" pitchFamily="34" charset="0"/>
              </a:rPr>
              <a:t>τ</a:t>
            </a:r>
            <a:r>
              <a:rPr lang="en-US" b="1" baseline="-25000" dirty="0">
                <a:latin typeface="Ubuntu Light" panose="020B0304030602030204" pitchFamily="34" charset="0"/>
              </a:rPr>
              <a:t>i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Ubuntu Light" panose="020B0304030602030204" pitchFamily="34" charset="0"/>
              </a:rPr>
              <a:t>Q(k) = queue occupancy estimated at the kth packet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Ubuntu Light" panose="020B0304030602030204" pitchFamily="34" charset="0"/>
              </a:rPr>
              <a:t>drainTime: duration when we’re sure buffer was draining at bottleneck bandwidth</a:t>
            </a:r>
          </a:p>
          <a:p>
            <a:pPr marL="914400" lvl="2" indent="0">
              <a:lnSpc>
                <a:spcPct val="150000"/>
              </a:lnSpc>
              <a:buNone/>
            </a:pPr>
            <a:r>
              <a:rPr lang="en-US" dirty="0">
                <a:latin typeface="Ubuntu Light" panose="020B0304030602030204" pitchFamily="34" charset="0"/>
                <a:sym typeface="Symbol" pitchFamily="18" charset="2"/>
              </a:rPr>
              <a:t> </a:t>
            </a:r>
            <a:r>
              <a:rPr lang="en-US" dirty="0">
                <a:latin typeface="Ubuntu Light" panose="020B0304030602030204" pitchFamily="34" charset="0"/>
              </a:rPr>
              <a:t>conservative estimate of C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Ubuntu Light" panose="020B0304030602030204" pitchFamily="34" charset="0"/>
              </a:rPr>
              <a:t>∑</a:t>
            </a:r>
            <a:r>
              <a:rPr lang="el-GR" sz="2000" dirty="0">
                <a:latin typeface="Ubuntu Light" panose="020B0304030602030204" pitchFamily="34" charset="0"/>
              </a:rPr>
              <a:t>τ</a:t>
            </a:r>
            <a:r>
              <a:rPr lang="en-US" sz="2000" dirty="0">
                <a:latin typeface="Ubuntu Light" panose="020B0304030602030204" pitchFamily="34" charset="0"/>
              </a:rPr>
              <a:t>i: Sum of all inter packet times in window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Ubuntu Light" panose="020B0304030602030204" pitchFamily="34" charset="0"/>
              </a:rPr>
              <a:t>∑si: Sum of all packet sizes in window</a:t>
            </a:r>
          </a:p>
          <a:p>
            <a:endParaRPr lang="en-US" dirty="0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1F4091BD-32EB-4308-BC2A-F38A389F84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6" y="6205883"/>
            <a:ext cx="1454944" cy="65211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03B441F-9928-485F-B07E-57BEB7EA7A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96081" y="1915457"/>
            <a:ext cx="6753225" cy="19599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8616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6.3|3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5.4|12.8|7.8|11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3.6|2.6|13.7|6.3|6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4|9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5.8|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7.6|2.9|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6.9|1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4.8|7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21786</TotalTime>
  <Words>1412</Words>
  <Application>Microsoft Office PowerPoint</Application>
  <PresentationFormat>Widescreen</PresentationFormat>
  <Paragraphs>255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Bahnschrift</vt:lpstr>
      <vt:lpstr>Calibri</vt:lpstr>
      <vt:lpstr>Calibri Light</vt:lpstr>
      <vt:lpstr>Ubuntu</vt:lpstr>
      <vt:lpstr>Ubuntu Light</vt:lpstr>
      <vt:lpstr>Office Theme</vt:lpstr>
      <vt:lpstr>iBox: Internet in a Box Data-informed network simulation</vt:lpstr>
      <vt:lpstr>State of Network Simulation</vt:lpstr>
      <vt:lpstr>iBox: Network Path Simulator</vt:lpstr>
      <vt:lpstr>iBox: Internet in a Box</vt:lpstr>
      <vt:lpstr>Spectrum of Approaches</vt:lpstr>
      <vt:lpstr>PowerPoint Presentation</vt:lpstr>
      <vt:lpstr>iBoxNet: Network Model-based Simulator</vt:lpstr>
      <vt:lpstr>iBoxNet Training:  Estimating Network Model Parameters</vt:lpstr>
      <vt:lpstr>iBoxNet Training:  Estimating Network Model Parameters</vt:lpstr>
      <vt:lpstr>iBoxNet Pipeline</vt:lpstr>
      <vt:lpstr>Evaluation</vt:lpstr>
      <vt:lpstr>Ensemble Test: A (Cubic) vs. B (Vegas) Ground Truth (India Cellular)</vt:lpstr>
      <vt:lpstr>PowerPoint Presentation</vt:lpstr>
      <vt:lpstr>Importance of Modeling Cross-Traffic</vt:lpstr>
      <vt:lpstr>iBoxNet: Pros and Cons</vt:lpstr>
      <vt:lpstr>2. iBoxML: Machine Learning-based Simulator  Towards generalization</vt:lpstr>
      <vt:lpstr>Deep LSTM Model for Delay Prediction</vt:lpstr>
      <vt:lpstr>Generalization example: Packet Reordering</vt:lpstr>
      <vt:lpstr>iBoxML Challenges</vt:lpstr>
      <vt:lpstr>Challenge: Control Loop Bias</vt:lpstr>
      <vt:lpstr>3. iBoxNet + ML: Melding Network &amp; ML Models  Best of both worlds</vt:lpstr>
      <vt:lpstr>iBoxNet + ML: Melding Network &amp; ML Models</vt:lpstr>
      <vt:lpstr>Example: Incorporating Packet Reordering</vt:lpstr>
      <vt:lpstr>Conclusion and Future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iBox: Internet in a Box</dc:title>
  <dc:creator>Sachin</dc:creator>
  <cp:lastModifiedBy>Sachin Ashok</cp:lastModifiedBy>
  <cp:revision>28</cp:revision>
  <dcterms:created xsi:type="dcterms:W3CDTF">2020-10-13T05:10:13Z</dcterms:created>
  <dcterms:modified xsi:type="dcterms:W3CDTF">2020-11-11T21:57:02Z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etDate">
    <vt:lpwstr>2020-10-13T05:10:11Z</vt:lpwstr>
  </property>
  <property fmtid="{D5CDD505-2E9C-101B-9397-08002B2CF9AE}" pid="4" name="MSIP_Label_f42aa342-8706-4288-bd11-ebb85995028c_Method">
    <vt:lpwstr>Standard</vt:lpwstr>
  </property>
  <property fmtid="{D5CDD505-2E9C-101B-9397-08002B2CF9AE}" pid="5" name="MSIP_Label_f42aa342-8706-4288-bd11-ebb85995028c_Name">
    <vt:lpwstr>Internal</vt:lpwstr>
  </property>
  <property fmtid="{D5CDD505-2E9C-101B-9397-08002B2CF9AE}" pid="6" name="MSIP_Label_f42aa342-8706-4288-bd11-ebb85995028c_SiteId">
    <vt:lpwstr>72f988bf-86f1-41af-91ab-2d7cd011db47</vt:lpwstr>
  </property>
  <property fmtid="{D5CDD505-2E9C-101B-9397-08002B2CF9AE}" pid="7" name="MSIP_Label_f42aa342-8706-4288-bd11-ebb85995028c_ActionId">
    <vt:lpwstr>9f7c3e22-5c18-4287-a0ac-610229ec5b92</vt:lpwstr>
  </property>
  <property fmtid="{D5CDD505-2E9C-101B-9397-08002B2CF9AE}" pid="8" name="MSIP_Label_f42aa342-8706-4288-bd11-ebb85995028c_ContentBits">
    <vt:lpwstr>0</vt:lpwstr>
  </property>
</Properties>
</file>